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78" r:id="rId3"/>
    <p:sldId id="279" r:id="rId4"/>
    <p:sldId id="280" r:id="rId5"/>
    <p:sldId id="275" r:id="rId6"/>
    <p:sldId id="263" r:id="rId7"/>
    <p:sldId id="265" r:id="rId8"/>
    <p:sldId id="257" r:id="rId9"/>
    <p:sldId id="261" r:id="rId10"/>
    <p:sldId id="267" r:id="rId11"/>
    <p:sldId id="274" r:id="rId12"/>
    <p:sldId id="259" r:id="rId13"/>
    <p:sldId id="281"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1F4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69" autoAdjust="0"/>
  </p:normalViewPr>
  <p:slideViewPr>
    <p:cSldViewPr snapToGrid="0">
      <p:cViewPr varScale="1">
        <p:scale>
          <a:sx n="99" d="100"/>
          <a:sy n="99"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ama Mohamed Abdel-Hameed Aly" userId="3e0f8511-d931-4dd3-b4aa-633f7ca75319" providerId="ADAL" clId="{32AC50ED-8D2E-45A9-99D2-F5541C3C483A}"/>
    <pc:docChg chg="undo custSel modSld">
      <pc:chgData name="Osama Mohamed Abdel-Hameed Aly" userId="3e0f8511-d931-4dd3-b4aa-633f7ca75319" providerId="ADAL" clId="{32AC50ED-8D2E-45A9-99D2-F5541C3C483A}" dt="2022-03-29T09:54:01.030" v="248"/>
      <pc:docMkLst>
        <pc:docMk/>
      </pc:docMkLst>
      <pc:sldChg chg="modSp mod">
        <pc:chgData name="Osama Mohamed Abdel-Hameed Aly" userId="3e0f8511-d931-4dd3-b4aa-633f7ca75319" providerId="ADAL" clId="{32AC50ED-8D2E-45A9-99D2-F5541C3C483A}" dt="2022-03-29T07:58:43.176" v="154" actId="20577"/>
        <pc:sldMkLst>
          <pc:docMk/>
          <pc:sldMk cId="4278700476" sldId="257"/>
        </pc:sldMkLst>
        <pc:spChg chg="mod">
          <ac:chgData name="Osama Mohamed Abdel-Hameed Aly" userId="3e0f8511-d931-4dd3-b4aa-633f7ca75319" providerId="ADAL" clId="{32AC50ED-8D2E-45A9-99D2-F5541C3C483A}" dt="2022-03-29T07:58:43.176" v="154" actId="20577"/>
          <ac:spMkLst>
            <pc:docMk/>
            <pc:sldMk cId="4278700476" sldId="257"/>
            <ac:spMk id="7" creationId="{9419DDD5-2865-4D69-86C6-94DD47787955}"/>
          </ac:spMkLst>
        </pc:spChg>
      </pc:sldChg>
      <pc:sldChg chg="modSp mod">
        <pc:chgData name="Osama Mohamed Abdel-Hameed Aly" userId="3e0f8511-d931-4dd3-b4aa-633f7ca75319" providerId="ADAL" clId="{32AC50ED-8D2E-45A9-99D2-F5541C3C483A}" dt="2022-03-29T08:02:01.804" v="193" actId="20577"/>
        <pc:sldMkLst>
          <pc:docMk/>
          <pc:sldMk cId="2760412972" sldId="259"/>
        </pc:sldMkLst>
        <pc:graphicFrameChg chg="modGraphic">
          <ac:chgData name="Osama Mohamed Abdel-Hameed Aly" userId="3e0f8511-d931-4dd3-b4aa-633f7ca75319" providerId="ADAL" clId="{32AC50ED-8D2E-45A9-99D2-F5541C3C483A}" dt="2022-03-29T08:02:01.804" v="193" actId="20577"/>
          <ac:graphicFrameMkLst>
            <pc:docMk/>
            <pc:sldMk cId="2760412972" sldId="259"/>
            <ac:graphicFrameMk id="13" creationId="{BA94F2D7-791B-4AE4-9363-937FFA422270}"/>
          </ac:graphicFrameMkLst>
        </pc:graphicFrameChg>
      </pc:sldChg>
      <pc:sldChg chg="modSp mod">
        <pc:chgData name="Osama Mohamed Abdel-Hameed Aly" userId="3e0f8511-d931-4dd3-b4aa-633f7ca75319" providerId="ADAL" clId="{32AC50ED-8D2E-45A9-99D2-F5541C3C483A}" dt="2022-03-29T09:53:43.337" v="242" actId="20577"/>
        <pc:sldMkLst>
          <pc:docMk/>
          <pc:sldMk cId="2770098804" sldId="263"/>
        </pc:sldMkLst>
        <pc:spChg chg="mod">
          <ac:chgData name="Osama Mohamed Abdel-Hameed Aly" userId="3e0f8511-d931-4dd3-b4aa-633f7ca75319" providerId="ADAL" clId="{32AC50ED-8D2E-45A9-99D2-F5541C3C483A}" dt="2022-03-29T08:00:41.358" v="178" actId="20577"/>
          <ac:spMkLst>
            <pc:docMk/>
            <pc:sldMk cId="2770098804" sldId="263"/>
            <ac:spMk id="6" creationId="{200A820D-75B6-417C-9F62-9CED8FB730C9}"/>
          </ac:spMkLst>
        </pc:spChg>
        <pc:spChg chg="mod">
          <ac:chgData name="Osama Mohamed Abdel-Hameed Aly" userId="3e0f8511-d931-4dd3-b4aa-633f7ca75319" providerId="ADAL" clId="{32AC50ED-8D2E-45A9-99D2-F5541C3C483A}" dt="2022-03-29T09:53:43.337" v="242" actId="20577"/>
          <ac:spMkLst>
            <pc:docMk/>
            <pc:sldMk cId="2770098804" sldId="263"/>
            <ac:spMk id="28" creationId="{22ED2594-CFD3-442C-B834-5F1DA2B2C820}"/>
          </ac:spMkLst>
        </pc:spChg>
      </pc:sldChg>
      <pc:sldChg chg="modSp mod">
        <pc:chgData name="Osama Mohamed Abdel-Hameed Aly" userId="3e0f8511-d931-4dd3-b4aa-633f7ca75319" providerId="ADAL" clId="{32AC50ED-8D2E-45A9-99D2-F5541C3C483A}" dt="2022-03-29T09:54:01.030" v="248"/>
        <pc:sldMkLst>
          <pc:docMk/>
          <pc:sldMk cId="828799314" sldId="265"/>
        </pc:sldMkLst>
        <pc:spChg chg="mod">
          <ac:chgData name="Osama Mohamed Abdel-Hameed Aly" userId="3e0f8511-d931-4dd3-b4aa-633f7ca75319" providerId="ADAL" clId="{32AC50ED-8D2E-45A9-99D2-F5541C3C483A}" dt="2022-03-29T09:53:02.080" v="219"/>
          <ac:spMkLst>
            <pc:docMk/>
            <pc:sldMk cId="828799314" sldId="265"/>
            <ac:spMk id="9" creationId="{6F47E63B-961E-496A-8E90-D98DC076BD5D}"/>
          </ac:spMkLst>
        </pc:spChg>
        <pc:spChg chg="mod">
          <ac:chgData name="Osama Mohamed Abdel-Hameed Aly" userId="3e0f8511-d931-4dd3-b4aa-633f7ca75319" providerId="ADAL" clId="{32AC50ED-8D2E-45A9-99D2-F5541C3C483A}" dt="2022-03-29T09:54:01.030" v="248"/>
          <ac:spMkLst>
            <pc:docMk/>
            <pc:sldMk cId="828799314" sldId="265"/>
            <ac:spMk id="13" creationId="{67AA127A-07A9-4D3F-8D69-4D42417ED5D6}"/>
          </ac:spMkLst>
        </pc:spChg>
      </pc:sldChg>
      <pc:sldChg chg="modSp mod">
        <pc:chgData name="Osama Mohamed Abdel-Hameed Aly" userId="3e0f8511-d931-4dd3-b4aa-633f7ca75319" providerId="ADAL" clId="{32AC50ED-8D2E-45A9-99D2-F5541C3C483A}" dt="2022-03-29T09:52:48.136" v="218" actId="20577"/>
        <pc:sldMkLst>
          <pc:docMk/>
          <pc:sldMk cId="1502449468" sldId="279"/>
        </pc:sldMkLst>
        <pc:spChg chg="mod">
          <ac:chgData name="Osama Mohamed Abdel-Hameed Aly" userId="3e0f8511-d931-4dd3-b4aa-633f7ca75319" providerId="ADAL" clId="{32AC50ED-8D2E-45A9-99D2-F5541C3C483A}" dt="2022-03-29T09:52:48.136" v="218" actId="20577"/>
          <ac:spMkLst>
            <pc:docMk/>
            <pc:sldMk cId="1502449468" sldId="279"/>
            <ac:spMk id="18" creationId="{E1A48451-2965-488F-BDD6-4BE6F3981B82}"/>
          </ac:spMkLst>
        </pc:spChg>
      </pc:sldChg>
      <pc:sldChg chg="modSp mod">
        <pc:chgData name="Osama Mohamed Abdel-Hameed Aly" userId="3e0f8511-d931-4dd3-b4aa-633f7ca75319" providerId="ADAL" clId="{32AC50ED-8D2E-45A9-99D2-F5541C3C483A}" dt="2022-03-29T09:53:27.142" v="231" actId="20577"/>
        <pc:sldMkLst>
          <pc:docMk/>
          <pc:sldMk cId="3177918770" sldId="280"/>
        </pc:sldMkLst>
        <pc:spChg chg="mod">
          <ac:chgData name="Osama Mohamed Abdel-Hameed Aly" userId="3e0f8511-d931-4dd3-b4aa-633f7ca75319" providerId="ADAL" clId="{32AC50ED-8D2E-45A9-99D2-F5541C3C483A}" dt="2022-03-29T09:53:27.142" v="231" actId="20577"/>
          <ac:spMkLst>
            <pc:docMk/>
            <pc:sldMk cId="3177918770" sldId="280"/>
            <ac:spMk id="15" creationId="{61DA92B1-747B-4A29-B821-601E3D0F139E}"/>
          </ac:spMkLst>
        </pc:spChg>
      </pc:sldChg>
      <pc:sldChg chg="modSp mod">
        <pc:chgData name="Osama Mohamed Abdel-Hameed Aly" userId="3e0f8511-d931-4dd3-b4aa-633f7ca75319" providerId="ADAL" clId="{32AC50ED-8D2E-45A9-99D2-F5541C3C483A}" dt="2022-03-29T08:02:15.345" v="199" actId="20577"/>
        <pc:sldMkLst>
          <pc:docMk/>
          <pc:sldMk cId="3258244744" sldId="281"/>
        </pc:sldMkLst>
        <pc:spChg chg="mod">
          <ac:chgData name="Osama Mohamed Abdel-Hameed Aly" userId="3e0f8511-d931-4dd3-b4aa-633f7ca75319" providerId="ADAL" clId="{32AC50ED-8D2E-45A9-99D2-F5541C3C483A}" dt="2022-03-29T08:02:15.345" v="199" actId="20577"/>
          <ac:spMkLst>
            <pc:docMk/>
            <pc:sldMk cId="3258244744" sldId="281"/>
            <ac:spMk id="18" creationId="{E1A48451-2965-488F-BDD6-4BE6F3981B8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worldbankgroup-my.sharepoint.com/personal/lgregory1_worldbank_org/Documents/My%20Files/FY21%20Regional%20LP%20ASA/FY21%20Regional%20LP%20ASA%20Shared%20Folder/Webinar%20series/Webinar%204/Charts%20-%20webinar%204.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worldbankgroup-my.sharepoint.com/personal/lgregory1_worldbank_org/Documents/My%20Files/FY21%20Regional%20LP%20ASA/FY21%20Regional%20LP%20ASA%20Shared%20Folder/Webinar%20series/Webinar%204/Char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75485023134997E-2"/>
          <c:y val="0.11569079906678334"/>
          <c:w val="0.87765614092052924"/>
          <c:h val="0.44490118713279003"/>
        </c:manualLayout>
      </c:layout>
      <c:barChart>
        <c:barDir val="col"/>
        <c:grouping val="clustered"/>
        <c:varyColors val="0"/>
        <c:ser>
          <c:idx val="0"/>
          <c:order val="0"/>
          <c:spPr>
            <a:solidFill>
              <a:srgbClr val="C00000"/>
            </a:solidFill>
            <a:ln w="9525">
              <a:noFill/>
              <a:round/>
            </a:ln>
            <a:effectLst/>
          </c:spPr>
          <c:invertIfNegative val="0"/>
          <c:dPt>
            <c:idx val="12"/>
            <c:invertIfNegative val="0"/>
            <c:bubble3D val="0"/>
            <c:spPr>
              <a:solidFill>
                <a:srgbClr val="FFB7B7"/>
              </a:solidFill>
              <a:ln w="9525">
                <a:noFill/>
                <a:round/>
              </a:ln>
              <a:effectLst/>
            </c:spPr>
            <c:extLst>
              <c:ext xmlns:c16="http://schemas.microsoft.com/office/drawing/2014/chart" uri="{C3380CC4-5D6E-409C-BE32-E72D297353CC}">
                <c16:uniqueId val="{00000001-9DA8-4E73-99B8-29839282A632}"/>
              </c:ext>
            </c:extLst>
          </c:dPt>
          <c:dPt>
            <c:idx val="13"/>
            <c:invertIfNegative val="0"/>
            <c:bubble3D val="0"/>
            <c:spPr>
              <a:solidFill>
                <a:srgbClr val="FFB7B7"/>
              </a:solidFill>
              <a:ln w="9525">
                <a:noFill/>
                <a:round/>
              </a:ln>
              <a:effectLst/>
            </c:spPr>
            <c:extLst>
              <c:ext xmlns:c16="http://schemas.microsoft.com/office/drawing/2014/chart" uri="{C3380CC4-5D6E-409C-BE32-E72D297353CC}">
                <c16:uniqueId val="{00000003-9DA8-4E73-99B8-29839282A632}"/>
              </c:ext>
            </c:extLst>
          </c:dPt>
          <c:dPt>
            <c:idx val="14"/>
            <c:invertIfNegative val="0"/>
            <c:bubble3D val="0"/>
            <c:spPr>
              <a:solidFill>
                <a:srgbClr val="FFB7B7"/>
              </a:solidFill>
              <a:ln w="9525">
                <a:noFill/>
                <a:round/>
              </a:ln>
              <a:effectLst/>
            </c:spPr>
            <c:extLst>
              <c:ext xmlns:c16="http://schemas.microsoft.com/office/drawing/2014/chart" uri="{C3380CC4-5D6E-409C-BE32-E72D297353CC}">
                <c16:uniqueId val="{00000005-9DA8-4E73-99B8-29839282A632}"/>
              </c:ext>
            </c:extLst>
          </c:dPt>
          <c:dPt>
            <c:idx val="15"/>
            <c:invertIfNegative val="0"/>
            <c:bubble3D val="0"/>
            <c:spPr>
              <a:solidFill>
                <a:srgbClr val="FFB7B7"/>
              </a:solidFill>
              <a:ln w="9525">
                <a:noFill/>
                <a:round/>
              </a:ln>
              <a:effectLst/>
            </c:spPr>
            <c:extLst>
              <c:ext xmlns:c16="http://schemas.microsoft.com/office/drawing/2014/chart" uri="{C3380CC4-5D6E-409C-BE32-E72D297353CC}">
                <c16:uniqueId val="{00000007-9DA8-4E73-99B8-29839282A632}"/>
              </c:ext>
            </c:extLst>
          </c:dPt>
          <c:dPt>
            <c:idx val="17"/>
            <c:invertIfNegative val="0"/>
            <c:bubble3D val="0"/>
            <c:spPr>
              <a:solidFill>
                <a:srgbClr val="FFB7B7"/>
              </a:solidFill>
              <a:ln w="9525">
                <a:noFill/>
                <a:round/>
              </a:ln>
              <a:effectLst/>
            </c:spPr>
            <c:extLst>
              <c:ext xmlns:c16="http://schemas.microsoft.com/office/drawing/2014/chart" uri="{C3380CC4-5D6E-409C-BE32-E72D297353CC}">
                <c16:uniqueId val="{00000009-9DA8-4E73-99B8-29839282A63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Avenir book"/>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1 (2)'!$A$4:$A$21</c:f>
              <c:strCache>
                <c:ptCount val="18"/>
                <c:pt idx="0">
                  <c:v>Bahrain  البحرين</c:v>
                </c:pt>
                <c:pt idx="1">
                  <c:v>UAE  الإمارات العربية المتحدة</c:v>
                </c:pt>
                <c:pt idx="2">
                  <c:v>Qatar  قطر</c:v>
                </c:pt>
                <c:pt idx="3">
                  <c:v>Saudi Arabia  المملكة العربية السعودية</c:v>
                </c:pt>
                <c:pt idx="4">
                  <c:v>Oman  عمان</c:v>
                </c:pt>
                <c:pt idx="5">
                  <c:v>Kuwait  الكويت</c:v>
                </c:pt>
                <c:pt idx="6">
                  <c:v>Jordan  الأردن</c:v>
                </c:pt>
                <c:pt idx="7">
                  <c:v>Tunisia  تونس</c:v>
                </c:pt>
                <c:pt idx="8">
                  <c:v>Morocco  المغرب</c:v>
                </c:pt>
                <c:pt idx="9">
                  <c:v>Egypt  مصر</c:v>
                </c:pt>
                <c:pt idx="10">
                  <c:v>Yemen  اليمن</c:v>
                </c:pt>
                <c:pt idx="12">
                  <c:v>ECA</c:v>
                </c:pt>
                <c:pt idx="13">
                  <c:v>EAP</c:v>
                </c:pt>
                <c:pt idx="14">
                  <c:v>LAC</c:v>
                </c:pt>
                <c:pt idx="15">
                  <c:v>SAR</c:v>
                </c:pt>
                <c:pt idx="16">
                  <c:v>MENA</c:v>
                </c:pt>
                <c:pt idx="17">
                  <c:v>SSA</c:v>
                </c:pt>
              </c:strCache>
            </c:strRef>
          </c:cat>
          <c:val>
            <c:numRef>
              <c:f>'Chart 1 (2)'!$B$4:$B$21</c:f>
              <c:numCache>
                <c:formatCode>General</c:formatCode>
                <c:ptCount val="18"/>
                <c:pt idx="0">
                  <c:v>32</c:v>
                </c:pt>
                <c:pt idx="1">
                  <c:v>34</c:v>
                </c:pt>
                <c:pt idx="2">
                  <c:v>35</c:v>
                </c:pt>
                <c:pt idx="3">
                  <c:v>38</c:v>
                </c:pt>
                <c:pt idx="4">
                  <c:v>42</c:v>
                </c:pt>
                <c:pt idx="5">
                  <c:v>51</c:v>
                </c:pt>
                <c:pt idx="6">
                  <c:v>52</c:v>
                </c:pt>
                <c:pt idx="7">
                  <c:v>65</c:v>
                </c:pt>
                <c:pt idx="8">
                  <c:v>66</c:v>
                </c:pt>
                <c:pt idx="9">
                  <c:v>70</c:v>
                </c:pt>
                <c:pt idx="10">
                  <c:v>95</c:v>
                </c:pt>
                <c:pt idx="12">
                  <c:v>13</c:v>
                </c:pt>
                <c:pt idx="13">
                  <c:v>21</c:v>
                </c:pt>
                <c:pt idx="14">
                  <c:v>51</c:v>
                </c:pt>
                <c:pt idx="15">
                  <c:v>58</c:v>
                </c:pt>
                <c:pt idx="16">
                  <c:v>63</c:v>
                </c:pt>
                <c:pt idx="17">
                  <c:v>87</c:v>
                </c:pt>
              </c:numCache>
            </c:numRef>
          </c:val>
          <c:extLst>
            <c:ext xmlns:c16="http://schemas.microsoft.com/office/drawing/2014/chart" uri="{C3380CC4-5D6E-409C-BE32-E72D297353CC}">
              <c16:uniqueId val="{0000000A-9DA8-4E73-99B8-29839282A632}"/>
            </c:ext>
          </c:extLst>
        </c:ser>
        <c:dLbls>
          <c:showLegendKey val="0"/>
          <c:showVal val="0"/>
          <c:showCatName val="0"/>
          <c:showSerName val="0"/>
          <c:showPercent val="0"/>
          <c:showBubbleSize val="0"/>
        </c:dLbls>
        <c:gapWidth val="100"/>
        <c:overlap val="-24"/>
        <c:axId val="1294939856"/>
        <c:axId val="1508219008"/>
      </c:barChart>
      <c:catAx>
        <c:axId val="1294939856"/>
        <c:scaling>
          <c:orientation val="minMax"/>
        </c:scaling>
        <c:delete val="0"/>
        <c:axPos val="b"/>
        <c:numFmt formatCode="General" sourceLinked="1"/>
        <c:majorTickMark val="none"/>
        <c:minorTickMark val="none"/>
        <c:tickLblPos val="nextTo"/>
        <c:spPr>
          <a:noFill/>
          <a:ln w="9525">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venir book"/>
                <a:ea typeface="+mn-ea"/>
                <a:cs typeface="+mn-cs"/>
              </a:defRPr>
            </a:pPr>
            <a:endParaRPr lang="en-US"/>
          </a:p>
        </c:txPr>
        <c:crossAx val="1508219008"/>
        <c:crosses val="autoZero"/>
        <c:auto val="1"/>
        <c:lblAlgn val="ctr"/>
        <c:lblOffset val="100"/>
        <c:noMultiLvlLbl val="0"/>
      </c:catAx>
      <c:valAx>
        <c:axId val="1508219008"/>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cap="none" baseline="0">
                    <a:solidFill>
                      <a:sysClr val="windowText" lastClr="000000">
                        <a:lumMod val="50000"/>
                        <a:lumOff val="50000"/>
                      </a:sysClr>
                    </a:solidFill>
                    <a:latin typeface="+mn-lt"/>
                    <a:ea typeface="+mn-ea"/>
                    <a:cs typeface="+mn-cs"/>
                  </a:defRPr>
                </a:pPr>
                <a:r>
                  <a:rPr lang="en-US" cap="none" baseline="0"/>
                  <a:t>Percent of children </a:t>
                </a:r>
              </a:p>
              <a:p>
                <a:pPr marL="0" marR="0" lvl="0" indent="0" algn="ctr" defTabSz="914400" rtl="0" eaLnBrk="1" fontAlgn="auto" latinLnBrk="0" hangingPunct="1">
                  <a:lnSpc>
                    <a:spcPct val="100000"/>
                  </a:lnSpc>
                  <a:spcBef>
                    <a:spcPts val="0"/>
                  </a:spcBef>
                  <a:spcAft>
                    <a:spcPts val="0"/>
                  </a:spcAft>
                  <a:buClrTx/>
                  <a:buSzTx/>
                  <a:buFontTx/>
                  <a:buNone/>
                  <a:tabLst/>
                  <a:defRPr cap="none">
                    <a:solidFill>
                      <a:sysClr val="windowText" lastClr="000000">
                        <a:lumMod val="50000"/>
                        <a:lumOff val="50000"/>
                      </a:sysClr>
                    </a:solidFill>
                  </a:defRPr>
                </a:pPr>
                <a:r>
                  <a:rPr lang="ar-SA" sz="900" b="0" i="0" baseline="0">
                    <a:effectLst/>
                  </a:rPr>
                  <a:t>نسبة  فقر التعلم في الأطفال</a:t>
                </a:r>
                <a:endParaRPr lang="en-US" sz="200">
                  <a:effectLst/>
                </a:endParaRPr>
              </a:p>
              <a:p>
                <a:pPr marL="0" marR="0" lvl="0" indent="0" algn="ctr" defTabSz="914400" rtl="0" eaLnBrk="1" fontAlgn="auto" latinLnBrk="0" hangingPunct="1">
                  <a:lnSpc>
                    <a:spcPct val="100000"/>
                  </a:lnSpc>
                  <a:spcBef>
                    <a:spcPts val="0"/>
                  </a:spcBef>
                  <a:spcAft>
                    <a:spcPts val="0"/>
                  </a:spcAft>
                  <a:buClrTx/>
                  <a:buSzTx/>
                  <a:buFontTx/>
                  <a:buNone/>
                  <a:tabLst/>
                  <a:defRPr cap="none">
                    <a:solidFill>
                      <a:sysClr val="windowText" lastClr="000000">
                        <a:lumMod val="50000"/>
                        <a:lumOff val="50000"/>
                      </a:sysClr>
                    </a:solidFill>
                  </a:defRPr>
                </a:pPr>
                <a:endParaRPr lang="en-US" cap="none" baseline="0"/>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cap="none" baseline="0">
                  <a:solidFill>
                    <a:sysClr val="windowText" lastClr="000000">
                      <a:lumMod val="50000"/>
                      <a:lumOff val="50000"/>
                    </a:sysClr>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Avenir book"/>
                <a:ea typeface="+mn-ea"/>
                <a:cs typeface="+mn-cs"/>
              </a:defRPr>
            </a:pPr>
            <a:endParaRPr lang="en-US"/>
          </a:p>
        </c:txPr>
        <c:crossAx val="129493985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a:no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9463828613386E-2"/>
          <c:y val="0.21728398441279043"/>
          <c:w val="0.88423663425379406"/>
          <c:h val="0.6528259205328543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88BF-4E32-8075-E68085CDF23B}"/>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88BF-4E32-8075-E68085CDF23B}"/>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88BF-4E32-8075-E68085CDF23B}"/>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88BF-4E32-8075-E68085CDF23B}"/>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88BF-4E32-8075-E68085CDF23B}"/>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B-88BF-4E32-8075-E68085CDF23B}"/>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D-88BF-4E32-8075-E68085CDF23B}"/>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F-88BF-4E32-8075-E68085CDF23B}"/>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11-88BF-4E32-8075-E68085CDF23B}"/>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13-88BF-4E32-8075-E68085CDF23B}"/>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15-88BF-4E32-8075-E68085CDF23B}"/>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17-88BF-4E32-8075-E68085CDF23B}"/>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19-88BF-4E32-8075-E68085CDF23B}"/>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1B-88BF-4E32-8075-E68085CDF23B}"/>
              </c:ext>
            </c:extLst>
          </c:dPt>
          <c:dPt>
            <c:idx val="17"/>
            <c:invertIfNegative val="0"/>
            <c:bubble3D val="0"/>
            <c:spPr>
              <a:solidFill>
                <a:schemeClr val="accent2"/>
              </a:solidFill>
              <a:ln>
                <a:noFill/>
              </a:ln>
              <a:effectLst/>
            </c:spPr>
            <c:extLst>
              <c:ext xmlns:c16="http://schemas.microsoft.com/office/drawing/2014/chart" uri="{C3380CC4-5D6E-409C-BE32-E72D297353CC}">
                <c16:uniqueId val="{0000001D-88BF-4E32-8075-E68085CDF23B}"/>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1F-88BF-4E32-8075-E68085CDF23B}"/>
              </c:ext>
            </c:extLst>
          </c:dPt>
          <c:dPt>
            <c:idx val="19"/>
            <c:invertIfNegative val="0"/>
            <c:bubble3D val="0"/>
            <c:spPr>
              <a:solidFill>
                <a:schemeClr val="accent2"/>
              </a:solidFill>
              <a:ln>
                <a:noFill/>
              </a:ln>
              <a:effectLst/>
            </c:spPr>
            <c:extLst>
              <c:ext xmlns:c16="http://schemas.microsoft.com/office/drawing/2014/chart" uri="{C3380CC4-5D6E-409C-BE32-E72D297353CC}">
                <c16:uniqueId val="{00000021-88BF-4E32-8075-E68085CDF23B}"/>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23-88BF-4E32-8075-E68085CDF23B}"/>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2'!$B$2:$B$29</c:f>
              <c:numCache>
                <c:formatCode>General</c:formatCode>
                <c:ptCount val="28"/>
                <c:pt idx="0">
                  <c:v>2001</c:v>
                </c:pt>
                <c:pt idx="1">
                  <c:v>2006</c:v>
                </c:pt>
                <c:pt idx="2">
                  <c:v>2011</c:v>
                </c:pt>
                <c:pt idx="3">
                  <c:v>2016</c:v>
                </c:pt>
                <c:pt idx="4">
                  <c:v>2021</c:v>
                </c:pt>
                <c:pt idx="6">
                  <c:v>1995</c:v>
                </c:pt>
                <c:pt idx="7">
                  <c:v>1999</c:v>
                </c:pt>
                <c:pt idx="8">
                  <c:v>2003</c:v>
                </c:pt>
                <c:pt idx="9">
                  <c:v>2007</c:v>
                </c:pt>
                <c:pt idx="10">
                  <c:v>2011</c:v>
                </c:pt>
                <c:pt idx="11">
                  <c:v>2015</c:v>
                </c:pt>
                <c:pt idx="12">
                  <c:v>2019</c:v>
                </c:pt>
                <c:pt idx="14">
                  <c:v>1995</c:v>
                </c:pt>
                <c:pt idx="15">
                  <c:v>1999</c:v>
                </c:pt>
                <c:pt idx="16">
                  <c:v>2003</c:v>
                </c:pt>
                <c:pt idx="17">
                  <c:v>2007</c:v>
                </c:pt>
                <c:pt idx="18">
                  <c:v>2012</c:v>
                </c:pt>
                <c:pt idx="19">
                  <c:v>2015</c:v>
                </c:pt>
                <c:pt idx="20">
                  <c:v>2019</c:v>
                </c:pt>
                <c:pt idx="22">
                  <c:v>2003</c:v>
                </c:pt>
                <c:pt idx="23">
                  <c:v>2006</c:v>
                </c:pt>
                <c:pt idx="24">
                  <c:v>2009</c:v>
                </c:pt>
                <c:pt idx="25">
                  <c:v>2012</c:v>
                </c:pt>
                <c:pt idx="26">
                  <c:v>2015</c:v>
                </c:pt>
                <c:pt idx="27">
                  <c:v>2018</c:v>
                </c:pt>
              </c:numCache>
            </c:numRef>
          </c:cat>
          <c:val>
            <c:numRef>
              <c:f>'Chart 2'!$C$2:$C$29</c:f>
              <c:numCache>
                <c:formatCode>General</c:formatCode>
                <c:ptCount val="28"/>
                <c:pt idx="0">
                  <c:v>3</c:v>
                </c:pt>
                <c:pt idx="1">
                  <c:v>4</c:v>
                </c:pt>
                <c:pt idx="2">
                  <c:v>6</c:v>
                </c:pt>
                <c:pt idx="3">
                  <c:v>9</c:v>
                </c:pt>
                <c:pt idx="4">
                  <c:v>8</c:v>
                </c:pt>
                <c:pt idx="6">
                  <c:v>2</c:v>
                </c:pt>
                <c:pt idx="7">
                  <c:v>0</c:v>
                </c:pt>
                <c:pt idx="8">
                  <c:v>4</c:v>
                </c:pt>
                <c:pt idx="9">
                  <c:v>7</c:v>
                </c:pt>
                <c:pt idx="10">
                  <c:v>10</c:v>
                </c:pt>
                <c:pt idx="11">
                  <c:v>9</c:v>
                </c:pt>
                <c:pt idx="12">
                  <c:v>4</c:v>
                </c:pt>
                <c:pt idx="14">
                  <c:v>2</c:v>
                </c:pt>
                <c:pt idx="15">
                  <c:v>4</c:v>
                </c:pt>
                <c:pt idx="16">
                  <c:v>9</c:v>
                </c:pt>
                <c:pt idx="17">
                  <c:v>14</c:v>
                </c:pt>
                <c:pt idx="18">
                  <c:v>12</c:v>
                </c:pt>
                <c:pt idx="19">
                  <c:v>11</c:v>
                </c:pt>
                <c:pt idx="20">
                  <c:v>11</c:v>
                </c:pt>
                <c:pt idx="22">
                  <c:v>1</c:v>
                </c:pt>
                <c:pt idx="23">
                  <c:v>3</c:v>
                </c:pt>
                <c:pt idx="24">
                  <c:v>4</c:v>
                </c:pt>
                <c:pt idx="25">
                  <c:v>4</c:v>
                </c:pt>
                <c:pt idx="26">
                  <c:v>6</c:v>
                </c:pt>
                <c:pt idx="27">
                  <c:v>6</c:v>
                </c:pt>
              </c:numCache>
            </c:numRef>
          </c:val>
          <c:extLst>
            <c:ext xmlns:c16="http://schemas.microsoft.com/office/drawing/2014/chart" uri="{C3380CC4-5D6E-409C-BE32-E72D297353CC}">
              <c16:uniqueId val="{00000024-88BF-4E32-8075-E68085CDF23B}"/>
            </c:ext>
          </c:extLst>
        </c:ser>
        <c:dLbls>
          <c:showLegendKey val="0"/>
          <c:showVal val="0"/>
          <c:showCatName val="0"/>
          <c:showSerName val="0"/>
          <c:showPercent val="0"/>
          <c:showBubbleSize val="0"/>
        </c:dLbls>
        <c:gapWidth val="136"/>
        <c:axId val="961861503"/>
        <c:axId val="961861087"/>
      </c:barChart>
      <c:catAx>
        <c:axId val="96186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1861087"/>
        <c:crosses val="autoZero"/>
        <c:auto val="1"/>
        <c:lblAlgn val="ctr"/>
        <c:lblOffset val="100"/>
        <c:noMultiLvlLbl val="0"/>
      </c:catAx>
      <c:valAx>
        <c:axId val="961861087"/>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lumMod val="65000"/>
                        <a:lumOff val="35000"/>
                      </a:prstClr>
                    </a:solidFill>
                    <a:latin typeface="+mn-lt"/>
                    <a:ea typeface="+mn-ea"/>
                    <a:cs typeface="+mn-cs"/>
                  </a:defRPr>
                </a:pPr>
                <a:r>
                  <a:rPr lang="en-US" dirty="0"/>
                  <a:t>No. of MENA countries</a:t>
                </a:r>
                <a:endParaRPr lang="en-US" sz="1400" dirty="0"/>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ar-SA" sz="1400" b="0" i="0" baseline="0" dirty="0">
                    <a:effectLst/>
                  </a:rPr>
                  <a:t>عدد البلدان في منطقة الشرق الأوسط وشمال أفريقيا</a:t>
                </a:r>
                <a:endParaRPr lang="en-US" sz="1400" dirty="0">
                  <a:effectLst/>
                </a:endParaRPr>
              </a:p>
            </c:rich>
          </c:tx>
          <c:layout>
            <c:manualLayout>
              <c:xMode val="edge"/>
              <c:yMode val="edge"/>
              <c:x val="1.0620502806682818E-2"/>
              <c:y val="0.18800008008541857"/>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lumMod val="65000"/>
                      <a:lumOff val="35000"/>
                    </a:prstClr>
                  </a:solidFill>
                  <a:latin typeface="+mn-lt"/>
                  <a:ea typeface="+mn-ea"/>
                  <a:cs typeface="+mn-cs"/>
                </a:defRPr>
              </a:pPr>
              <a:endParaRPr lang="en-US"/>
            </a:p>
          </c:txPr>
        </c:title>
        <c:numFmt formatCode="General" sourceLinked="1"/>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18615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dirty="0"/>
              <a:t>b) Classroom tests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ar-SA" sz="1800" b="0" i="0" baseline="0" dirty="0">
                <a:effectLst/>
              </a:rPr>
              <a:t>ب. اختبارات الصفوف الدراسية</a:t>
            </a:r>
            <a:endParaRPr lang="en-US" dirty="0">
              <a:effectLst/>
            </a:endParaRPr>
          </a:p>
        </c:rich>
      </c:tx>
      <c:layout>
        <c:manualLayout>
          <c:xMode val="edge"/>
          <c:yMode val="edge"/>
          <c:x val="0.42456327562623386"/>
          <c:y val="1.8993811556961619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stacked"/>
        <c:varyColors val="0"/>
        <c:ser>
          <c:idx val="0"/>
          <c:order val="0"/>
          <c:tx>
            <c:strRef>
              <c:f>Sheet1!$C$52</c:f>
              <c:strCache>
                <c:ptCount val="1"/>
                <c:pt idx="0">
                  <c:v>Major emphasis</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Sheet1!$B$53:$B$60</c:f>
              <c:strCache>
                <c:ptCount val="8"/>
                <c:pt idx="0">
                  <c:v>Bahrain</c:v>
                </c:pt>
                <c:pt idx="1">
                  <c:v>Iran</c:v>
                </c:pt>
                <c:pt idx="2">
                  <c:v>Morocco</c:v>
                </c:pt>
                <c:pt idx="3">
                  <c:v>Non-Mena</c:v>
                </c:pt>
                <c:pt idx="4">
                  <c:v>Oman</c:v>
                </c:pt>
                <c:pt idx="5">
                  <c:v>Qatar</c:v>
                </c:pt>
                <c:pt idx="6">
                  <c:v>Saudi Arabia</c:v>
                </c:pt>
                <c:pt idx="7">
                  <c:v>UAE</c:v>
                </c:pt>
              </c:strCache>
            </c:strRef>
          </c:cat>
          <c:val>
            <c:numRef>
              <c:f>Sheet1!$C$53:$C$60</c:f>
              <c:numCache>
                <c:formatCode>0%</c:formatCode>
                <c:ptCount val="8"/>
                <c:pt idx="0">
                  <c:v>0.81379999999999997</c:v>
                </c:pt>
                <c:pt idx="1">
                  <c:v>0.69240000000000002</c:v>
                </c:pt>
                <c:pt idx="2">
                  <c:v>0.8115</c:v>
                </c:pt>
                <c:pt idx="3">
                  <c:v>0.6079</c:v>
                </c:pt>
                <c:pt idx="4">
                  <c:v>0.83489999999999998</c:v>
                </c:pt>
                <c:pt idx="5">
                  <c:v>0.85340000000000005</c:v>
                </c:pt>
                <c:pt idx="6">
                  <c:v>0.9052</c:v>
                </c:pt>
                <c:pt idx="7">
                  <c:v>0.76229999999999998</c:v>
                </c:pt>
              </c:numCache>
            </c:numRef>
          </c:val>
          <c:extLst>
            <c:ext xmlns:c16="http://schemas.microsoft.com/office/drawing/2014/chart" uri="{C3380CC4-5D6E-409C-BE32-E72D297353CC}">
              <c16:uniqueId val="{00000000-3B7A-4354-BF7F-DB83FD065D96}"/>
            </c:ext>
          </c:extLst>
        </c:ser>
        <c:ser>
          <c:idx val="1"/>
          <c:order val="1"/>
          <c:tx>
            <c:strRef>
              <c:f>Sheet1!$D$52</c:f>
              <c:strCache>
                <c:ptCount val="1"/>
                <c:pt idx="0">
                  <c:v>Some emphasis </c:v>
                </c:pt>
              </c:strCache>
            </c:strRef>
          </c:tx>
          <c:spPr>
            <a:solidFill>
              <a:schemeClr val="accent5">
                <a:lumMod val="40000"/>
                <a:lumOff val="60000"/>
              </a:schemeClr>
            </a:solidFill>
            <a:ln>
              <a:noFill/>
            </a:ln>
            <a:effectLst/>
          </c:spPr>
          <c:invertIfNegative val="0"/>
          <c:cat>
            <c:strRef>
              <c:f>Sheet1!$B$53:$B$60</c:f>
              <c:strCache>
                <c:ptCount val="8"/>
                <c:pt idx="0">
                  <c:v>Bahrain</c:v>
                </c:pt>
                <c:pt idx="1">
                  <c:v>Iran</c:v>
                </c:pt>
                <c:pt idx="2">
                  <c:v>Morocco</c:v>
                </c:pt>
                <c:pt idx="3">
                  <c:v>Non-Mena</c:v>
                </c:pt>
                <c:pt idx="4">
                  <c:v>Oman</c:v>
                </c:pt>
                <c:pt idx="5">
                  <c:v>Qatar</c:v>
                </c:pt>
                <c:pt idx="6">
                  <c:v>Saudi Arabia</c:v>
                </c:pt>
                <c:pt idx="7">
                  <c:v>UAE</c:v>
                </c:pt>
              </c:strCache>
            </c:strRef>
          </c:cat>
          <c:val>
            <c:numRef>
              <c:f>Sheet1!$D$53:$D$60</c:f>
              <c:numCache>
                <c:formatCode>0%</c:formatCode>
                <c:ptCount val="8"/>
                <c:pt idx="0">
                  <c:v>0.16669999999999999</c:v>
                </c:pt>
                <c:pt idx="1">
                  <c:v>0.3054</c:v>
                </c:pt>
                <c:pt idx="2">
                  <c:v>0.1757</c:v>
                </c:pt>
                <c:pt idx="3">
                  <c:v>0.36249999999999999</c:v>
                </c:pt>
                <c:pt idx="4">
                  <c:v>0.16300000000000001</c:v>
                </c:pt>
                <c:pt idx="5">
                  <c:v>0.1336</c:v>
                </c:pt>
                <c:pt idx="6">
                  <c:v>9.4799999999999995E-2</c:v>
                </c:pt>
                <c:pt idx="7">
                  <c:v>0.22140000000000001</c:v>
                </c:pt>
              </c:numCache>
            </c:numRef>
          </c:val>
          <c:extLst>
            <c:ext xmlns:c16="http://schemas.microsoft.com/office/drawing/2014/chart" uri="{C3380CC4-5D6E-409C-BE32-E72D297353CC}">
              <c16:uniqueId val="{00000001-3B7A-4354-BF7F-DB83FD065D96}"/>
            </c:ext>
          </c:extLst>
        </c:ser>
        <c:ser>
          <c:idx val="2"/>
          <c:order val="2"/>
          <c:tx>
            <c:strRef>
              <c:f>Sheet1!$E$52</c:f>
              <c:strCache>
                <c:ptCount val="1"/>
                <c:pt idx="0">
                  <c:v>Little emphasis</c:v>
                </c:pt>
              </c:strCache>
            </c:strRef>
          </c:tx>
          <c:spPr>
            <a:solidFill>
              <a:schemeClr val="accent2"/>
            </a:solidFill>
            <a:ln>
              <a:noFill/>
            </a:ln>
            <a:effectLst/>
          </c:spPr>
          <c:invertIfNegative val="0"/>
          <c:cat>
            <c:strRef>
              <c:f>Sheet1!$B$53:$B$60</c:f>
              <c:strCache>
                <c:ptCount val="8"/>
                <c:pt idx="0">
                  <c:v>Bahrain</c:v>
                </c:pt>
                <c:pt idx="1">
                  <c:v>Iran</c:v>
                </c:pt>
                <c:pt idx="2">
                  <c:v>Morocco</c:v>
                </c:pt>
                <c:pt idx="3">
                  <c:v>Non-Mena</c:v>
                </c:pt>
                <c:pt idx="4">
                  <c:v>Oman</c:v>
                </c:pt>
                <c:pt idx="5">
                  <c:v>Qatar</c:v>
                </c:pt>
                <c:pt idx="6">
                  <c:v>Saudi Arabia</c:v>
                </c:pt>
                <c:pt idx="7">
                  <c:v>UAE</c:v>
                </c:pt>
              </c:strCache>
            </c:strRef>
          </c:cat>
          <c:val>
            <c:numRef>
              <c:f>Sheet1!$E$53:$E$60</c:f>
              <c:numCache>
                <c:formatCode>0%</c:formatCode>
                <c:ptCount val="8"/>
                <c:pt idx="0">
                  <c:v>1.95E-2</c:v>
                </c:pt>
                <c:pt idx="1">
                  <c:v>2.2000000000000001E-3</c:v>
                </c:pt>
                <c:pt idx="2">
                  <c:v>1.2699999999999999E-2</c:v>
                </c:pt>
                <c:pt idx="3">
                  <c:v>2.9499999999999998E-2</c:v>
                </c:pt>
                <c:pt idx="4">
                  <c:v>2E-3</c:v>
                </c:pt>
                <c:pt idx="5">
                  <c:v>1.29E-2</c:v>
                </c:pt>
                <c:pt idx="6">
                  <c:v>0</c:v>
                </c:pt>
                <c:pt idx="7">
                  <c:v>1.6400000000000001E-2</c:v>
                </c:pt>
              </c:numCache>
            </c:numRef>
          </c:val>
          <c:extLst>
            <c:ext xmlns:c16="http://schemas.microsoft.com/office/drawing/2014/chart" uri="{C3380CC4-5D6E-409C-BE32-E72D297353CC}">
              <c16:uniqueId val="{00000002-3B7A-4354-BF7F-DB83FD065D96}"/>
            </c:ext>
          </c:extLst>
        </c:ser>
        <c:dLbls>
          <c:showLegendKey val="0"/>
          <c:showVal val="0"/>
          <c:showCatName val="0"/>
          <c:showSerName val="0"/>
          <c:showPercent val="0"/>
          <c:showBubbleSize val="0"/>
        </c:dLbls>
        <c:gapWidth val="150"/>
        <c:overlap val="100"/>
        <c:axId val="1446493407"/>
        <c:axId val="1446492991"/>
      </c:barChart>
      <c:catAx>
        <c:axId val="144649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46492991"/>
        <c:crosses val="autoZero"/>
        <c:auto val="1"/>
        <c:lblAlgn val="ctr"/>
        <c:lblOffset val="100"/>
        <c:noMultiLvlLbl val="0"/>
      </c:catAx>
      <c:valAx>
        <c:axId val="1446492991"/>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6493407"/>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dirty="0"/>
              <a:t>a) Assessment of students' ongoing work</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ar-SA" sz="1800" b="0" i="0" baseline="0" dirty="0">
                <a:effectLst/>
              </a:rPr>
              <a:t>أ. التقييم المستمر لأنشطة الطلاب</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stacked"/>
        <c:varyColors val="0"/>
        <c:ser>
          <c:idx val="0"/>
          <c:order val="0"/>
          <c:tx>
            <c:strRef>
              <c:f>Sheet1!$C$40</c:f>
              <c:strCache>
                <c:ptCount val="1"/>
                <c:pt idx="0">
                  <c:v>Major emphasis</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Sheet1!$B$41:$B$48</c:f>
              <c:strCache>
                <c:ptCount val="8"/>
                <c:pt idx="0">
                  <c:v>Bahrain</c:v>
                </c:pt>
                <c:pt idx="1">
                  <c:v>Iran</c:v>
                </c:pt>
                <c:pt idx="2">
                  <c:v>Morocco</c:v>
                </c:pt>
                <c:pt idx="3">
                  <c:v>Non-Mena</c:v>
                </c:pt>
                <c:pt idx="4">
                  <c:v>Oman</c:v>
                </c:pt>
                <c:pt idx="5">
                  <c:v>Qatar</c:v>
                </c:pt>
                <c:pt idx="6">
                  <c:v>Saudi Arabia</c:v>
                </c:pt>
                <c:pt idx="7">
                  <c:v>UAE</c:v>
                </c:pt>
              </c:strCache>
            </c:strRef>
          </c:cat>
          <c:val>
            <c:numRef>
              <c:f>Sheet1!$C$41:$C$48</c:f>
              <c:numCache>
                <c:formatCode>0%</c:formatCode>
                <c:ptCount val="8"/>
                <c:pt idx="0">
                  <c:v>0.83420000000000005</c:v>
                </c:pt>
                <c:pt idx="1">
                  <c:v>0.84130000000000005</c:v>
                </c:pt>
                <c:pt idx="2">
                  <c:v>0.93740000000000001</c:v>
                </c:pt>
                <c:pt idx="3">
                  <c:v>0.86580000000000001</c:v>
                </c:pt>
                <c:pt idx="4">
                  <c:v>0.83540000000000003</c:v>
                </c:pt>
                <c:pt idx="5">
                  <c:v>0.93079999999999996</c:v>
                </c:pt>
                <c:pt idx="6">
                  <c:v>0.94920000000000004</c:v>
                </c:pt>
                <c:pt idx="7">
                  <c:v>0.89349999999999996</c:v>
                </c:pt>
              </c:numCache>
            </c:numRef>
          </c:val>
          <c:extLst>
            <c:ext xmlns:c16="http://schemas.microsoft.com/office/drawing/2014/chart" uri="{C3380CC4-5D6E-409C-BE32-E72D297353CC}">
              <c16:uniqueId val="{00000000-B578-488F-8988-614BEEFC0745}"/>
            </c:ext>
          </c:extLst>
        </c:ser>
        <c:ser>
          <c:idx val="1"/>
          <c:order val="1"/>
          <c:tx>
            <c:strRef>
              <c:f>Sheet1!$D$40</c:f>
              <c:strCache>
                <c:ptCount val="1"/>
                <c:pt idx="0">
                  <c:v>Some emphasis </c:v>
                </c:pt>
              </c:strCache>
            </c:strRef>
          </c:tx>
          <c:spPr>
            <a:solidFill>
              <a:schemeClr val="accent5">
                <a:lumMod val="40000"/>
                <a:lumOff val="60000"/>
              </a:schemeClr>
            </a:solidFill>
            <a:ln>
              <a:noFill/>
            </a:ln>
            <a:effectLst/>
          </c:spPr>
          <c:invertIfNegative val="0"/>
          <c:cat>
            <c:strRef>
              <c:f>Sheet1!$B$41:$B$48</c:f>
              <c:strCache>
                <c:ptCount val="8"/>
                <c:pt idx="0">
                  <c:v>Bahrain</c:v>
                </c:pt>
                <c:pt idx="1">
                  <c:v>Iran</c:v>
                </c:pt>
                <c:pt idx="2">
                  <c:v>Morocco</c:v>
                </c:pt>
                <c:pt idx="3">
                  <c:v>Non-Mena</c:v>
                </c:pt>
                <c:pt idx="4">
                  <c:v>Oman</c:v>
                </c:pt>
                <c:pt idx="5">
                  <c:v>Qatar</c:v>
                </c:pt>
                <c:pt idx="6">
                  <c:v>Saudi Arabia</c:v>
                </c:pt>
                <c:pt idx="7">
                  <c:v>UAE</c:v>
                </c:pt>
              </c:strCache>
            </c:strRef>
          </c:cat>
          <c:val>
            <c:numRef>
              <c:f>Sheet1!$D$41:$D$48</c:f>
              <c:numCache>
                <c:formatCode>0%</c:formatCode>
                <c:ptCount val="8"/>
                <c:pt idx="0">
                  <c:v>0.1658</c:v>
                </c:pt>
                <c:pt idx="1">
                  <c:v>0.1434</c:v>
                </c:pt>
                <c:pt idx="2">
                  <c:v>6.0100000000000001E-2</c:v>
                </c:pt>
                <c:pt idx="3">
                  <c:v>0.13220000000000001</c:v>
                </c:pt>
                <c:pt idx="4">
                  <c:v>0.1613</c:v>
                </c:pt>
                <c:pt idx="5">
                  <c:v>6.9199999999999998E-2</c:v>
                </c:pt>
                <c:pt idx="6">
                  <c:v>5.0799999999999998E-2</c:v>
                </c:pt>
                <c:pt idx="7">
                  <c:v>0.1052</c:v>
                </c:pt>
              </c:numCache>
            </c:numRef>
          </c:val>
          <c:extLst>
            <c:ext xmlns:c16="http://schemas.microsoft.com/office/drawing/2014/chart" uri="{C3380CC4-5D6E-409C-BE32-E72D297353CC}">
              <c16:uniqueId val="{00000001-B578-488F-8988-614BEEFC0745}"/>
            </c:ext>
          </c:extLst>
        </c:ser>
        <c:ser>
          <c:idx val="2"/>
          <c:order val="2"/>
          <c:tx>
            <c:strRef>
              <c:f>Sheet1!$E$40</c:f>
              <c:strCache>
                <c:ptCount val="1"/>
                <c:pt idx="0">
                  <c:v>Little emphasis</c:v>
                </c:pt>
              </c:strCache>
            </c:strRef>
          </c:tx>
          <c:spPr>
            <a:solidFill>
              <a:schemeClr val="accent2"/>
            </a:solidFill>
            <a:ln>
              <a:noFill/>
            </a:ln>
            <a:effectLst/>
          </c:spPr>
          <c:invertIfNegative val="0"/>
          <c:cat>
            <c:strRef>
              <c:f>Sheet1!$B$41:$B$48</c:f>
              <c:strCache>
                <c:ptCount val="8"/>
                <c:pt idx="0">
                  <c:v>Bahrain</c:v>
                </c:pt>
                <c:pt idx="1">
                  <c:v>Iran</c:v>
                </c:pt>
                <c:pt idx="2">
                  <c:v>Morocco</c:v>
                </c:pt>
                <c:pt idx="3">
                  <c:v>Non-Mena</c:v>
                </c:pt>
                <c:pt idx="4">
                  <c:v>Oman</c:v>
                </c:pt>
                <c:pt idx="5">
                  <c:v>Qatar</c:v>
                </c:pt>
                <c:pt idx="6">
                  <c:v>Saudi Arabia</c:v>
                </c:pt>
                <c:pt idx="7">
                  <c:v>UAE</c:v>
                </c:pt>
              </c:strCache>
            </c:strRef>
          </c:cat>
          <c:val>
            <c:numRef>
              <c:f>Sheet1!$E$41:$E$48</c:f>
              <c:numCache>
                <c:formatCode>0%</c:formatCode>
                <c:ptCount val="8"/>
                <c:pt idx="0">
                  <c:v>0</c:v>
                </c:pt>
                <c:pt idx="1">
                  <c:v>1.52E-2</c:v>
                </c:pt>
                <c:pt idx="2">
                  <c:v>2.5999999999999999E-3</c:v>
                </c:pt>
                <c:pt idx="3">
                  <c:v>2E-3</c:v>
                </c:pt>
                <c:pt idx="4">
                  <c:v>3.3E-3</c:v>
                </c:pt>
                <c:pt idx="5">
                  <c:v>0</c:v>
                </c:pt>
                <c:pt idx="6">
                  <c:v>0</c:v>
                </c:pt>
                <c:pt idx="7">
                  <c:v>1.2999999999999999E-3</c:v>
                </c:pt>
              </c:numCache>
            </c:numRef>
          </c:val>
          <c:extLst>
            <c:ext xmlns:c16="http://schemas.microsoft.com/office/drawing/2014/chart" uri="{C3380CC4-5D6E-409C-BE32-E72D297353CC}">
              <c16:uniqueId val="{00000002-B578-488F-8988-614BEEFC0745}"/>
            </c:ext>
          </c:extLst>
        </c:ser>
        <c:dLbls>
          <c:showLegendKey val="0"/>
          <c:showVal val="0"/>
          <c:showCatName val="0"/>
          <c:showSerName val="0"/>
          <c:showPercent val="0"/>
          <c:showBubbleSize val="0"/>
        </c:dLbls>
        <c:gapWidth val="150"/>
        <c:overlap val="100"/>
        <c:axId val="1446462207"/>
        <c:axId val="1446449311"/>
      </c:barChart>
      <c:catAx>
        <c:axId val="1446462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46449311"/>
        <c:crosses val="autoZero"/>
        <c:auto val="1"/>
        <c:lblAlgn val="ctr"/>
        <c:lblOffset val="100"/>
        <c:noMultiLvlLbl val="0"/>
      </c:catAx>
      <c:valAx>
        <c:axId val="1446449311"/>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6462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Sheet2!$I$3</c:f>
              <c:strCache>
                <c:ptCount val="1"/>
                <c:pt idx="0">
                  <c:v> Adapt teaching to students' needs</c:v>
                </c:pt>
              </c:strCache>
            </c:strRef>
          </c:tx>
          <c:spPr>
            <a:solidFill>
              <a:schemeClr val="accent2">
                <a:lumMod val="50000"/>
              </a:schemeClr>
            </a:solidFill>
            <a:ln>
              <a:noFill/>
            </a:ln>
            <a:effectLst/>
          </c:spPr>
          <c:invertIfNegative val="0"/>
          <c:cat>
            <c:strRef>
              <c:f>Sheet2!$H$4:$H$10</c:f>
              <c:strCache>
                <c:ptCount val="7"/>
                <c:pt idx="0">
                  <c:v>Morocco</c:v>
                </c:pt>
                <c:pt idx="1">
                  <c:v>Lebanon</c:v>
                </c:pt>
                <c:pt idx="2">
                  <c:v>KSA</c:v>
                </c:pt>
                <c:pt idx="3">
                  <c:v>Jordan</c:v>
                </c:pt>
                <c:pt idx="4">
                  <c:v>Non-MENA</c:v>
                </c:pt>
                <c:pt idx="5">
                  <c:v>UAE</c:v>
                </c:pt>
                <c:pt idx="6">
                  <c:v>Qatar</c:v>
                </c:pt>
              </c:strCache>
            </c:strRef>
          </c:cat>
          <c:val>
            <c:numRef>
              <c:f>Sheet2!$I$4:$I$10</c:f>
              <c:numCache>
                <c:formatCode>0%</c:formatCode>
                <c:ptCount val="7"/>
                <c:pt idx="0">
                  <c:v>0.6532</c:v>
                </c:pt>
                <c:pt idx="1">
                  <c:v>0.66669999999999996</c:v>
                </c:pt>
                <c:pt idx="2">
                  <c:v>0.68420000000000003</c:v>
                </c:pt>
                <c:pt idx="3">
                  <c:v>0.69399999999999995</c:v>
                </c:pt>
                <c:pt idx="4">
                  <c:v>0.85360000000000003</c:v>
                </c:pt>
                <c:pt idx="5">
                  <c:v>0.94789999999999996</c:v>
                </c:pt>
                <c:pt idx="6">
                  <c:v>0.97299999999999998</c:v>
                </c:pt>
              </c:numCache>
            </c:numRef>
          </c:val>
          <c:extLst>
            <c:ext xmlns:c16="http://schemas.microsoft.com/office/drawing/2014/chart" uri="{C3380CC4-5D6E-409C-BE32-E72D297353CC}">
              <c16:uniqueId val="{00000000-4874-45BB-87A5-D08C5EC62A8F}"/>
            </c:ext>
          </c:extLst>
        </c:ser>
        <c:ser>
          <c:idx val="1"/>
          <c:order val="1"/>
          <c:tx>
            <c:strRef>
              <c:f>Sheet2!$J$3</c:f>
              <c:strCache>
                <c:ptCount val="1"/>
                <c:pt idx="0">
                  <c:v>Improve instruction</c:v>
                </c:pt>
              </c:strCache>
            </c:strRef>
          </c:tx>
          <c:spPr>
            <a:solidFill>
              <a:schemeClr val="accent2"/>
            </a:solidFill>
            <a:ln>
              <a:noFill/>
            </a:ln>
            <a:effectLst/>
          </c:spPr>
          <c:invertIfNegative val="0"/>
          <c:cat>
            <c:strRef>
              <c:f>Sheet2!$H$4:$H$10</c:f>
              <c:strCache>
                <c:ptCount val="7"/>
                <c:pt idx="0">
                  <c:v>Morocco</c:v>
                </c:pt>
                <c:pt idx="1">
                  <c:v>Lebanon</c:v>
                </c:pt>
                <c:pt idx="2">
                  <c:v>KSA</c:v>
                </c:pt>
                <c:pt idx="3">
                  <c:v>Jordan</c:v>
                </c:pt>
                <c:pt idx="4">
                  <c:v>Non-MENA</c:v>
                </c:pt>
                <c:pt idx="5">
                  <c:v>UAE</c:v>
                </c:pt>
                <c:pt idx="6">
                  <c:v>Qatar</c:v>
                </c:pt>
              </c:strCache>
            </c:strRef>
          </c:cat>
          <c:val>
            <c:numRef>
              <c:f>Sheet2!$J$4:$J$10</c:f>
              <c:numCache>
                <c:formatCode>0%</c:formatCode>
                <c:ptCount val="7"/>
                <c:pt idx="0">
                  <c:v>0.63500000000000001</c:v>
                </c:pt>
                <c:pt idx="1">
                  <c:v>0.68769999999999998</c:v>
                </c:pt>
                <c:pt idx="2">
                  <c:v>0.70320000000000005</c:v>
                </c:pt>
                <c:pt idx="3">
                  <c:v>0.82979999999999998</c:v>
                </c:pt>
                <c:pt idx="4">
                  <c:v>0.85329999999999995</c:v>
                </c:pt>
                <c:pt idx="5">
                  <c:v>0.93020000000000003</c:v>
                </c:pt>
                <c:pt idx="6">
                  <c:v>0.98429999999999995</c:v>
                </c:pt>
              </c:numCache>
            </c:numRef>
          </c:val>
          <c:extLst>
            <c:ext xmlns:c16="http://schemas.microsoft.com/office/drawing/2014/chart" uri="{C3380CC4-5D6E-409C-BE32-E72D297353CC}">
              <c16:uniqueId val="{00000001-4874-45BB-87A5-D08C5EC62A8F}"/>
            </c:ext>
          </c:extLst>
        </c:ser>
        <c:ser>
          <c:idx val="2"/>
          <c:order val="2"/>
          <c:tx>
            <c:strRef>
              <c:f>Sheet2!$K$3</c:f>
              <c:strCache>
                <c:ptCount val="1"/>
                <c:pt idx="0">
                  <c:v>Guide students' learning</c:v>
                </c:pt>
              </c:strCache>
            </c:strRef>
          </c:tx>
          <c:spPr>
            <a:solidFill>
              <a:schemeClr val="accent4">
                <a:lumMod val="60000"/>
                <a:lumOff val="40000"/>
              </a:schemeClr>
            </a:solidFill>
            <a:ln>
              <a:noFill/>
            </a:ln>
            <a:effectLst/>
          </c:spPr>
          <c:invertIfNegative val="0"/>
          <c:cat>
            <c:strRef>
              <c:f>Sheet2!$H$4:$H$10</c:f>
              <c:strCache>
                <c:ptCount val="7"/>
                <c:pt idx="0">
                  <c:v>Morocco</c:v>
                </c:pt>
                <c:pt idx="1">
                  <c:v>Lebanon</c:v>
                </c:pt>
                <c:pt idx="2">
                  <c:v>KSA</c:v>
                </c:pt>
                <c:pt idx="3">
                  <c:v>Jordan</c:v>
                </c:pt>
                <c:pt idx="4">
                  <c:v>Non-MENA</c:v>
                </c:pt>
                <c:pt idx="5">
                  <c:v>UAE</c:v>
                </c:pt>
                <c:pt idx="6">
                  <c:v>Qatar</c:v>
                </c:pt>
              </c:strCache>
            </c:strRef>
          </c:cat>
          <c:val>
            <c:numRef>
              <c:f>Sheet2!$K$4:$K$10</c:f>
              <c:numCache>
                <c:formatCode>0%</c:formatCode>
                <c:ptCount val="7"/>
                <c:pt idx="0">
                  <c:v>0.91949999999999998</c:v>
                </c:pt>
                <c:pt idx="1">
                  <c:v>0.755</c:v>
                </c:pt>
                <c:pt idx="2">
                  <c:v>0.83320000000000005</c:v>
                </c:pt>
                <c:pt idx="3">
                  <c:v>0.81020000000000003</c:v>
                </c:pt>
                <c:pt idx="4">
                  <c:v>0.90810000000000002</c:v>
                </c:pt>
                <c:pt idx="5">
                  <c:v>0.96120000000000005</c:v>
                </c:pt>
                <c:pt idx="6">
                  <c:v>0.94020000000000004</c:v>
                </c:pt>
              </c:numCache>
            </c:numRef>
          </c:val>
          <c:extLst>
            <c:ext xmlns:c16="http://schemas.microsoft.com/office/drawing/2014/chart" uri="{C3380CC4-5D6E-409C-BE32-E72D297353CC}">
              <c16:uniqueId val="{00000002-4874-45BB-87A5-D08C5EC62A8F}"/>
            </c:ext>
          </c:extLst>
        </c:ser>
        <c:dLbls>
          <c:showLegendKey val="0"/>
          <c:showVal val="0"/>
          <c:showCatName val="0"/>
          <c:showSerName val="0"/>
          <c:showPercent val="0"/>
          <c:showBubbleSize val="0"/>
        </c:dLbls>
        <c:gapWidth val="219"/>
        <c:overlap val="-27"/>
        <c:axId val="1801969023"/>
        <c:axId val="1801972351"/>
      </c:barChart>
      <c:catAx>
        <c:axId val="1801969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01972351"/>
        <c:crosses val="autoZero"/>
        <c:auto val="1"/>
        <c:lblAlgn val="ctr"/>
        <c:lblOffset val="100"/>
        <c:noMultiLvlLbl val="0"/>
      </c:catAx>
      <c:valAx>
        <c:axId val="1801972351"/>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1969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Sheet2!$L$18</c:f>
              <c:strCache>
                <c:ptCount val="1"/>
                <c:pt idx="0">
                  <c:v>Make judgements about teachers' effectiveness</c:v>
                </c:pt>
              </c:strCache>
            </c:strRef>
          </c:tx>
          <c:spPr>
            <a:solidFill>
              <a:schemeClr val="accent1">
                <a:shade val="65000"/>
              </a:schemeClr>
            </a:solidFill>
            <a:ln>
              <a:noFill/>
            </a:ln>
            <a:effectLst/>
          </c:spPr>
          <c:invertIfNegative val="0"/>
          <c:cat>
            <c:strRef>
              <c:f>Sheet2!$K$19:$K$25</c:f>
              <c:strCache>
                <c:ptCount val="7"/>
                <c:pt idx="0">
                  <c:v>Jordan</c:v>
                </c:pt>
                <c:pt idx="1">
                  <c:v>Lebanon</c:v>
                </c:pt>
                <c:pt idx="2">
                  <c:v>Non-MENA</c:v>
                </c:pt>
                <c:pt idx="3">
                  <c:v>Morocco</c:v>
                </c:pt>
                <c:pt idx="4">
                  <c:v>KSA</c:v>
                </c:pt>
                <c:pt idx="5">
                  <c:v>UAE</c:v>
                </c:pt>
                <c:pt idx="6">
                  <c:v>Qatar</c:v>
                </c:pt>
              </c:strCache>
            </c:strRef>
          </c:cat>
          <c:val>
            <c:numRef>
              <c:f>Sheet2!$L$19:$L$25</c:f>
              <c:numCache>
                <c:formatCode>0%</c:formatCode>
                <c:ptCount val="7"/>
                <c:pt idx="0">
                  <c:v>0.54400000000000004</c:v>
                </c:pt>
                <c:pt idx="1">
                  <c:v>0.64829999999999999</c:v>
                </c:pt>
                <c:pt idx="2">
                  <c:v>0.64970000000000006</c:v>
                </c:pt>
                <c:pt idx="3">
                  <c:v>0.69720000000000004</c:v>
                </c:pt>
                <c:pt idx="4">
                  <c:v>0.76349999999999996</c:v>
                </c:pt>
                <c:pt idx="5">
                  <c:v>0.90480000000000005</c:v>
                </c:pt>
                <c:pt idx="6">
                  <c:v>0.91449999999999998</c:v>
                </c:pt>
              </c:numCache>
            </c:numRef>
          </c:val>
          <c:extLst>
            <c:ext xmlns:c16="http://schemas.microsoft.com/office/drawing/2014/chart" uri="{C3380CC4-5D6E-409C-BE32-E72D297353CC}">
              <c16:uniqueId val="{00000000-3BE7-4059-AAB6-AC487B12D7BF}"/>
            </c:ext>
          </c:extLst>
        </c:ser>
        <c:ser>
          <c:idx val="1"/>
          <c:order val="1"/>
          <c:tx>
            <c:strRef>
              <c:f>Sheet2!$M$18</c:f>
              <c:strCache>
                <c:ptCount val="1"/>
                <c:pt idx="0">
                  <c:v>Make decisions about students' retention or promotion</c:v>
                </c:pt>
              </c:strCache>
            </c:strRef>
          </c:tx>
          <c:spPr>
            <a:solidFill>
              <a:schemeClr val="accent1"/>
            </a:solidFill>
            <a:ln>
              <a:noFill/>
            </a:ln>
            <a:effectLst/>
          </c:spPr>
          <c:invertIfNegative val="0"/>
          <c:cat>
            <c:strRef>
              <c:f>Sheet2!$K$19:$K$25</c:f>
              <c:strCache>
                <c:ptCount val="7"/>
                <c:pt idx="0">
                  <c:v>Jordan</c:v>
                </c:pt>
                <c:pt idx="1">
                  <c:v>Lebanon</c:v>
                </c:pt>
                <c:pt idx="2">
                  <c:v>Non-MENA</c:v>
                </c:pt>
                <c:pt idx="3">
                  <c:v>Morocco</c:v>
                </c:pt>
                <c:pt idx="4">
                  <c:v>KSA</c:v>
                </c:pt>
                <c:pt idx="5">
                  <c:v>UAE</c:v>
                </c:pt>
                <c:pt idx="6">
                  <c:v>Qatar</c:v>
                </c:pt>
              </c:strCache>
            </c:strRef>
          </c:cat>
          <c:val>
            <c:numRef>
              <c:f>Sheet2!$M$19:$M$25</c:f>
              <c:numCache>
                <c:formatCode>0%</c:formatCode>
                <c:ptCount val="7"/>
                <c:pt idx="0">
                  <c:v>0.88370000000000004</c:v>
                </c:pt>
                <c:pt idx="1">
                  <c:v>0.7581</c:v>
                </c:pt>
                <c:pt idx="2">
                  <c:v>0.71499999999999997</c:v>
                </c:pt>
                <c:pt idx="3">
                  <c:v>0.77480000000000004</c:v>
                </c:pt>
                <c:pt idx="4">
                  <c:v>0.62560000000000004</c:v>
                </c:pt>
                <c:pt idx="5">
                  <c:v>0.8155</c:v>
                </c:pt>
                <c:pt idx="6">
                  <c:v>0.88060000000000005</c:v>
                </c:pt>
              </c:numCache>
            </c:numRef>
          </c:val>
          <c:extLst>
            <c:ext xmlns:c16="http://schemas.microsoft.com/office/drawing/2014/chart" uri="{C3380CC4-5D6E-409C-BE32-E72D297353CC}">
              <c16:uniqueId val="{00000001-3BE7-4059-AAB6-AC487B12D7BF}"/>
            </c:ext>
          </c:extLst>
        </c:ser>
        <c:ser>
          <c:idx val="2"/>
          <c:order val="2"/>
          <c:tx>
            <c:strRef>
              <c:f>Sheet2!$N$18</c:f>
              <c:strCache>
                <c:ptCount val="1"/>
                <c:pt idx="0">
                  <c:v>Inform parents about their child's progress</c:v>
                </c:pt>
              </c:strCache>
            </c:strRef>
          </c:tx>
          <c:spPr>
            <a:solidFill>
              <a:schemeClr val="accent1">
                <a:tint val="65000"/>
              </a:schemeClr>
            </a:solidFill>
            <a:ln>
              <a:noFill/>
            </a:ln>
            <a:effectLst/>
          </c:spPr>
          <c:invertIfNegative val="0"/>
          <c:cat>
            <c:strRef>
              <c:f>Sheet2!$K$19:$K$25</c:f>
              <c:strCache>
                <c:ptCount val="7"/>
                <c:pt idx="0">
                  <c:v>Jordan</c:v>
                </c:pt>
                <c:pt idx="1">
                  <c:v>Lebanon</c:v>
                </c:pt>
                <c:pt idx="2">
                  <c:v>Non-MENA</c:v>
                </c:pt>
                <c:pt idx="3">
                  <c:v>Morocco</c:v>
                </c:pt>
                <c:pt idx="4">
                  <c:v>KSA</c:v>
                </c:pt>
                <c:pt idx="5">
                  <c:v>UAE</c:v>
                </c:pt>
                <c:pt idx="6">
                  <c:v>Qatar</c:v>
                </c:pt>
              </c:strCache>
            </c:strRef>
          </c:cat>
          <c:val>
            <c:numRef>
              <c:f>Sheet2!$N$19:$N$25</c:f>
              <c:numCache>
                <c:formatCode>0%</c:formatCode>
                <c:ptCount val="7"/>
                <c:pt idx="0">
                  <c:v>0.93769999999999998</c:v>
                </c:pt>
                <c:pt idx="1">
                  <c:v>0.78720000000000001</c:v>
                </c:pt>
                <c:pt idx="2">
                  <c:v>0.91679999999999995</c:v>
                </c:pt>
                <c:pt idx="3">
                  <c:v>0.95309999999999995</c:v>
                </c:pt>
                <c:pt idx="4">
                  <c:v>0.86880000000000002</c:v>
                </c:pt>
                <c:pt idx="5">
                  <c:v>0.97009999999999996</c:v>
                </c:pt>
                <c:pt idx="6">
                  <c:v>0.99450000000000005</c:v>
                </c:pt>
              </c:numCache>
            </c:numRef>
          </c:val>
          <c:extLst>
            <c:ext xmlns:c16="http://schemas.microsoft.com/office/drawing/2014/chart" uri="{C3380CC4-5D6E-409C-BE32-E72D297353CC}">
              <c16:uniqueId val="{00000002-3BE7-4059-AAB6-AC487B12D7BF}"/>
            </c:ext>
          </c:extLst>
        </c:ser>
        <c:dLbls>
          <c:showLegendKey val="0"/>
          <c:showVal val="0"/>
          <c:showCatName val="0"/>
          <c:showSerName val="0"/>
          <c:showPercent val="0"/>
          <c:showBubbleSize val="0"/>
        </c:dLbls>
        <c:gapWidth val="219"/>
        <c:overlap val="-27"/>
        <c:axId val="1853555007"/>
        <c:axId val="1853546687"/>
      </c:barChart>
      <c:catAx>
        <c:axId val="1853555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53546687"/>
        <c:crosses val="autoZero"/>
        <c:auto val="1"/>
        <c:lblAlgn val="ctr"/>
        <c:lblOffset val="100"/>
        <c:noMultiLvlLbl val="0"/>
      </c:catAx>
      <c:valAx>
        <c:axId val="1853546687"/>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3555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a:solidFill>
          <a:schemeClr val="phClr">
            <a:shade val="95000"/>
          </a:schemeClr>
        </a:solidFill>
        <a:round/>
      </a:ln>
    </cs:spPr>
  </cs:dataPoint>
  <cs:dataPoint3D>
    <cs:lnRef idx="0">
      <cs:styleClr val="auto"/>
    </cs:lnRef>
    <cs:fillRef idx="2">
      <cs:styleClr val="auto"/>
    </cs:fillRef>
    <cs:effectRef idx="1"/>
    <cs:fontRef idx="minor">
      <a:schemeClr val="dk1"/>
    </cs:fontRef>
    <cs:spPr>
      <a:ln w="9525">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0.66586</cdr:x>
      <cdr:y>0</cdr:y>
    </cdr:from>
    <cdr:to>
      <cdr:x>0.66906</cdr:x>
      <cdr:y>0.65372</cdr:y>
    </cdr:to>
    <cdr:cxnSp macro="">
      <cdr:nvCxnSpPr>
        <cdr:cNvPr id="6" name="Straight Connector 5">
          <a:extLst xmlns:a="http://schemas.openxmlformats.org/drawingml/2006/main">
            <a:ext uri="{FF2B5EF4-FFF2-40B4-BE49-F238E27FC236}">
              <a16:creationId xmlns:a16="http://schemas.microsoft.com/office/drawing/2014/main" id="{288ED790-45BC-48CE-A76E-FFE8DE65F8BC}"/>
            </a:ext>
          </a:extLst>
        </cdr:cNvPr>
        <cdr:cNvCxnSpPr/>
      </cdr:nvCxnSpPr>
      <cdr:spPr>
        <a:xfrm xmlns:a="http://schemas.openxmlformats.org/drawingml/2006/main" flipV="1">
          <a:off x="4101386" y="0"/>
          <a:ext cx="19711" cy="1793285"/>
        </a:xfrm>
        <a:prstGeom xmlns:a="http://schemas.openxmlformats.org/drawingml/2006/main" prst="line">
          <a:avLst/>
        </a:prstGeom>
        <a:ln xmlns:a="http://schemas.openxmlformats.org/drawingml/2006/main">
          <a:solidFill>
            <a:schemeClr val="bg1">
              <a:lumMod val="65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0.71054</cdr:x>
      <cdr:y>0</cdr:y>
    </cdr:from>
    <cdr:to>
      <cdr:x>1</cdr:x>
      <cdr:y>0.16204</cdr:y>
    </cdr:to>
    <cdr:sp macro="" textlink="">
      <cdr:nvSpPr>
        <cdr:cNvPr id="7" name="TextBox 7">
          <a:extLst xmlns:a="http://schemas.openxmlformats.org/drawingml/2006/main">
            <a:ext uri="{FF2B5EF4-FFF2-40B4-BE49-F238E27FC236}">
              <a16:creationId xmlns:a16="http://schemas.microsoft.com/office/drawing/2014/main" id="{7B08F849-A4C3-4043-8A34-EFF85FEB4261}"/>
            </a:ext>
          </a:extLst>
        </cdr:cNvPr>
        <cdr:cNvSpPr txBox="1"/>
      </cdr:nvSpPr>
      <cdr:spPr>
        <a:xfrm xmlns:a="http://schemas.openxmlformats.org/drawingml/2006/main">
          <a:off x="4223178" y="0"/>
          <a:ext cx="1720422" cy="436786"/>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solidFill>
                <a:schemeClr val="bg1">
                  <a:lumMod val="50000"/>
                </a:schemeClr>
              </a:solidFill>
            </a:rPr>
            <a:t>Low- and middle-income countries only</a:t>
          </a:r>
        </a:p>
      </cdr:txBody>
    </cdr:sp>
  </cdr:relSizeAnchor>
  <cdr:relSizeAnchor xmlns:cdr="http://schemas.openxmlformats.org/drawingml/2006/chartDrawing">
    <cdr:from>
      <cdr:x>0.67949</cdr:x>
      <cdr:y>0.69907</cdr:y>
    </cdr:from>
    <cdr:to>
      <cdr:x>1</cdr:x>
      <cdr:y>0.87911</cdr:y>
    </cdr:to>
    <cdr:sp macro="" textlink="">
      <cdr:nvSpPr>
        <cdr:cNvPr id="4" name="TextBox 7">
          <a:extLst xmlns:a="http://schemas.openxmlformats.org/drawingml/2006/main">
            <a:ext uri="{FF2B5EF4-FFF2-40B4-BE49-F238E27FC236}">
              <a16:creationId xmlns:a16="http://schemas.microsoft.com/office/drawing/2014/main" id="{22EA3768-6B6F-4A3C-9ADD-43F24E2DE105}"/>
            </a:ext>
          </a:extLst>
        </cdr:cNvPr>
        <cdr:cNvSpPr txBox="1"/>
      </cdr:nvSpPr>
      <cdr:spPr>
        <a:xfrm xmlns:a="http://schemas.openxmlformats.org/drawingml/2006/main">
          <a:off x="4038602" y="1917690"/>
          <a:ext cx="1904998" cy="493898"/>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ar-SA" sz="1200" dirty="0">
              <a:solidFill>
                <a:schemeClr val="bg1">
                  <a:lumMod val="50000"/>
                </a:schemeClr>
              </a:solidFill>
              <a:latin typeface="Sakkal Majalla" panose="02000000000000000000" pitchFamily="2" charset="-78"/>
              <a:cs typeface="Sakkal Majalla" panose="02000000000000000000" pitchFamily="2" charset="-78"/>
            </a:rPr>
            <a:t>البلدان المنخفضة والمتوسطة الدخل فقط</a:t>
          </a:r>
          <a:endParaRPr lang="en-US" sz="1200" dirty="0">
            <a:solidFill>
              <a:schemeClr val="bg1">
                <a:lumMod val="50000"/>
              </a:schemeClr>
            </a:solidFill>
            <a:latin typeface="Sakkal Majalla" panose="02000000000000000000" pitchFamily="2" charset="-78"/>
            <a:cs typeface="Sakkal Majalla" panose="02000000000000000000" pitchFamily="2" charset="-7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0.08054</cdr:x>
      <cdr:y>0.1512</cdr:y>
    </cdr:from>
    <cdr:to>
      <cdr:x>0.27539</cdr:x>
      <cdr:y>0.34306</cdr:y>
    </cdr:to>
    <cdr:sp macro="" textlink="">
      <cdr:nvSpPr>
        <cdr:cNvPr id="2" name="TextBox 1">
          <a:extLst xmlns:a="http://schemas.openxmlformats.org/drawingml/2006/main">
            <a:ext uri="{FF2B5EF4-FFF2-40B4-BE49-F238E27FC236}">
              <a16:creationId xmlns:a16="http://schemas.microsoft.com/office/drawing/2014/main" id="{1DCC84E1-70F9-4F5F-8533-E89678A87B74}"/>
            </a:ext>
          </a:extLst>
        </cdr:cNvPr>
        <cdr:cNvSpPr txBox="1"/>
      </cdr:nvSpPr>
      <cdr:spPr>
        <a:xfrm xmlns:a="http://schemas.openxmlformats.org/drawingml/2006/main">
          <a:off x="836551" y="687244"/>
          <a:ext cx="2023941" cy="872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solidFill>
                <a:schemeClr val="accent6">
                  <a:lumMod val="75000"/>
                </a:schemeClr>
              </a:solidFill>
            </a:rPr>
            <a:t>PIRLS</a:t>
          </a:r>
        </a:p>
        <a:p xmlns:a="http://schemas.openxmlformats.org/drawingml/2006/main">
          <a:pPr algn="ctr"/>
          <a:r>
            <a:rPr lang="en-US" sz="1400" dirty="0">
              <a:solidFill>
                <a:schemeClr val="accent6">
                  <a:lumMod val="75000"/>
                </a:schemeClr>
              </a:solidFill>
            </a:rPr>
            <a:t>Grade</a:t>
          </a:r>
          <a:r>
            <a:rPr lang="en-US" sz="1400" baseline="0" dirty="0">
              <a:solidFill>
                <a:schemeClr val="accent6">
                  <a:lumMod val="75000"/>
                </a:schemeClr>
              </a:solidFill>
            </a:rPr>
            <a:t> 4</a:t>
          </a:r>
        </a:p>
        <a:p xmlns:a="http://schemas.openxmlformats.org/drawingml/2006/main">
          <a:pPr algn="ctr"/>
          <a:r>
            <a:rPr lang="en-US" sz="1400" baseline="0" dirty="0">
              <a:solidFill>
                <a:schemeClr val="accent6">
                  <a:lumMod val="75000"/>
                </a:schemeClr>
              </a:solidFill>
            </a:rPr>
            <a:t>Reading</a:t>
          </a:r>
          <a:endParaRPr lang="en-US" sz="1400" dirty="0">
            <a:solidFill>
              <a:schemeClr val="accent6">
                <a:lumMod val="75000"/>
              </a:schemeClr>
            </a:solidFill>
          </a:endParaRPr>
        </a:p>
      </cdr:txBody>
    </cdr:sp>
  </cdr:relSizeAnchor>
  <cdr:relSizeAnchor xmlns:cdr="http://schemas.openxmlformats.org/drawingml/2006/chartDrawing">
    <cdr:from>
      <cdr:x>0.30277</cdr:x>
      <cdr:y>0.12331</cdr:y>
    </cdr:from>
    <cdr:to>
      <cdr:x>0.54376</cdr:x>
      <cdr:y>0.31518</cdr:y>
    </cdr:to>
    <cdr:sp macro="" textlink="">
      <cdr:nvSpPr>
        <cdr:cNvPr id="3" name="TextBox 1">
          <a:extLst xmlns:a="http://schemas.openxmlformats.org/drawingml/2006/main">
            <a:ext uri="{FF2B5EF4-FFF2-40B4-BE49-F238E27FC236}">
              <a16:creationId xmlns:a16="http://schemas.microsoft.com/office/drawing/2014/main" id="{9C74F458-EF21-404F-A9F2-E29C874871B4}"/>
            </a:ext>
          </a:extLst>
        </cdr:cNvPr>
        <cdr:cNvSpPr txBox="1"/>
      </cdr:nvSpPr>
      <cdr:spPr>
        <a:xfrm xmlns:a="http://schemas.openxmlformats.org/drawingml/2006/main">
          <a:off x="3144952" y="560447"/>
          <a:ext cx="2503205" cy="8720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chemeClr val="accent4">
                  <a:lumMod val="75000"/>
                </a:schemeClr>
              </a:solidFill>
            </a:rPr>
            <a:t>TIMSS</a:t>
          </a:r>
        </a:p>
        <a:p xmlns:a="http://schemas.openxmlformats.org/drawingml/2006/main">
          <a:pPr algn="ctr"/>
          <a:r>
            <a:rPr lang="en-US" sz="1400" dirty="0">
              <a:solidFill>
                <a:schemeClr val="accent4">
                  <a:lumMod val="75000"/>
                </a:schemeClr>
              </a:solidFill>
            </a:rPr>
            <a:t>Grade</a:t>
          </a:r>
          <a:r>
            <a:rPr lang="en-US" sz="1400" baseline="0" dirty="0">
              <a:solidFill>
                <a:schemeClr val="accent4">
                  <a:lumMod val="75000"/>
                </a:schemeClr>
              </a:solidFill>
            </a:rPr>
            <a:t> 4</a:t>
          </a:r>
        </a:p>
        <a:p xmlns:a="http://schemas.openxmlformats.org/drawingml/2006/main">
          <a:pPr algn="ctr"/>
          <a:r>
            <a:rPr lang="en-US" sz="1400" baseline="0" dirty="0">
              <a:solidFill>
                <a:schemeClr val="accent4">
                  <a:lumMod val="75000"/>
                </a:schemeClr>
              </a:solidFill>
            </a:rPr>
            <a:t>Mathematics &amp; Science</a:t>
          </a:r>
          <a:endParaRPr lang="en-US" sz="1400" dirty="0">
            <a:solidFill>
              <a:schemeClr val="accent4">
                <a:lumMod val="75000"/>
              </a:schemeClr>
            </a:solidFill>
          </a:endParaRPr>
        </a:p>
      </cdr:txBody>
    </cdr:sp>
  </cdr:relSizeAnchor>
  <cdr:relSizeAnchor xmlns:cdr="http://schemas.openxmlformats.org/drawingml/2006/chartDrawing">
    <cdr:from>
      <cdr:x>0.56136</cdr:x>
      <cdr:y>0</cdr:y>
    </cdr:from>
    <cdr:to>
      <cdr:x>0.80235</cdr:x>
      <cdr:y>0.15032</cdr:y>
    </cdr:to>
    <cdr:sp macro="" textlink="">
      <cdr:nvSpPr>
        <cdr:cNvPr id="4" name="TextBox 1">
          <a:extLst xmlns:a="http://schemas.openxmlformats.org/drawingml/2006/main">
            <a:ext uri="{FF2B5EF4-FFF2-40B4-BE49-F238E27FC236}">
              <a16:creationId xmlns:a16="http://schemas.microsoft.com/office/drawing/2014/main" id="{BD47702F-FE93-4416-B331-1BEFF8E6FD48}"/>
            </a:ext>
          </a:extLst>
        </cdr:cNvPr>
        <cdr:cNvSpPr txBox="1"/>
      </cdr:nvSpPr>
      <cdr:spPr>
        <a:xfrm xmlns:a="http://schemas.openxmlformats.org/drawingml/2006/main">
          <a:off x="5830958" y="-2093059"/>
          <a:ext cx="2503205" cy="6832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chemeClr val="accent2">
                  <a:lumMod val="75000"/>
                </a:schemeClr>
              </a:solidFill>
            </a:rPr>
            <a:t>TIMSS</a:t>
          </a:r>
        </a:p>
        <a:p xmlns:a="http://schemas.openxmlformats.org/drawingml/2006/main">
          <a:pPr algn="ctr"/>
          <a:r>
            <a:rPr lang="en-US" sz="1400" dirty="0">
              <a:solidFill>
                <a:schemeClr val="accent2">
                  <a:lumMod val="75000"/>
                </a:schemeClr>
              </a:solidFill>
            </a:rPr>
            <a:t>Grade</a:t>
          </a:r>
          <a:r>
            <a:rPr lang="en-US" sz="1400" baseline="0" dirty="0">
              <a:solidFill>
                <a:schemeClr val="accent2">
                  <a:lumMod val="75000"/>
                </a:schemeClr>
              </a:solidFill>
            </a:rPr>
            <a:t> 8</a:t>
          </a:r>
        </a:p>
        <a:p xmlns:a="http://schemas.openxmlformats.org/drawingml/2006/main">
          <a:pPr algn="ctr"/>
          <a:r>
            <a:rPr lang="en-US" sz="1400" baseline="0" dirty="0">
              <a:solidFill>
                <a:schemeClr val="accent2">
                  <a:lumMod val="75000"/>
                </a:schemeClr>
              </a:solidFill>
            </a:rPr>
            <a:t>Mathematics &amp; Science</a:t>
          </a:r>
          <a:endParaRPr lang="en-US" sz="1400" dirty="0">
            <a:solidFill>
              <a:schemeClr val="accent2">
                <a:lumMod val="75000"/>
              </a:schemeClr>
            </a:solidFill>
          </a:endParaRPr>
        </a:p>
      </cdr:txBody>
    </cdr:sp>
  </cdr:relSizeAnchor>
  <cdr:relSizeAnchor xmlns:cdr="http://schemas.openxmlformats.org/drawingml/2006/chartDrawing">
    <cdr:from>
      <cdr:x>0.79403</cdr:x>
      <cdr:y>0.3218</cdr:y>
    </cdr:from>
    <cdr:to>
      <cdr:x>1</cdr:x>
      <cdr:y>0.43641</cdr:y>
    </cdr:to>
    <cdr:sp macro="" textlink="">
      <cdr:nvSpPr>
        <cdr:cNvPr id="5" name="TextBox 1">
          <a:extLst xmlns:a="http://schemas.openxmlformats.org/drawingml/2006/main">
            <a:ext uri="{FF2B5EF4-FFF2-40B4-BE49-F238E27FC236}">
              <a16:creationId xmlns:a16="http://schemas.microsoft.com/office/drawing/2014/main" id="{7830AD26-D452-4D3A-82F2-4A319DB5B5B8}"/>
            </a:ext>
          </a:extLst>
        </cdr:cNvPr>
        <cdr:cNvSpPr txBox="1"/>
      </cdr:nvSpPr>
      <cdr:spPr>
        <a:xfrm xmlns:a="http://schemas.openxmlformats.org/drawingml/2006/main">
          <a:off x="8247727" y="1462624"/>
          <a:ext cx="2139446" cy="5209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chemeClr val="accent1">
                  <a:lumMod val="75000"/>
                </a:schemeClr>
              </a:solidFill>
            </a:rPr>
            <a:t>PISA</a:t>
          </a:r>
        </a:p>
        <a:p xmlns:a="http://schemas.openxmlformats.org/drawingml/2006/main">
          <a:pPr algn="ctr"/>
          <a:r>
            <a:rPr lang="en-US" sz="1400" baseline="0" dirty="0">
              <a:solidFill>
                <a:schemeClr val="accent1">
                  <a:lumMod val="75000"/>
                </a:schemeClr>
              </a:solidFill>
            </a:rPr>
            <a:t>15-year-olds</a:t>
          </a:r>
          <a:endParaRPr lang="en-US" sz="1400" dirty="0">
            <a:solidFill>
              <a:schemeClr val="accent1">
                <a:lumMod val="75000"/>
              </a:schemeClr>
            </a:solidFill>
          </a:endParaRPr>
        </a:p>
      </cdr:txBody>
    </cdr:sp>
  </cdr:relSizeAnchor>
  <cdr:relSizeAnchor xmlns:cdr="http://schemas.openxmlformats.org/drawingml/2006/chartDrawing">
    <cdr:from>
      <cdr:x>0.79403</cdr:x>
      <cdr:y>0.45388</cdr:y>
    </cdr:from>
    <cdr:to>
      <cdr:x>1</cdr:x>
      <cdr:y>0.56849</cdr:y>
    </cdr:to>
    <cdr:sp macro="" textlink="">
      <cdr:nvSpPr>
        <cdr:cNvPr id="6" name="TextBox 1">
          <a:extLst xmlns:a="http://schemas.openxmlformats.org/drawingml/2006/main">
            <a:ext uri="{FF2B5EF4-FFF2-40B4-BE49-F238E27FC236}">
              <a16:creationId xmlns:a16="http://schemas.microsoft.com/office/drawing/2014/main" id="{2CA34028-1A42-44FB-9B66-5CEB65335124}"/>
            </a:ext>
          </a:extLst>
        </cdr:cNvPr>
        <cdr:cNvSpPr txBox="1"/>
      </cdr:nvSpPr>
      <cdr:spPr>
        <a:xfrm xmlns:a="http://schemas.openxmlformats.org/drawingml/2006/main">
          <a:off x="8247727" y="2062934"/>
          <a:ext cx="2139446" cy="5209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ar-SA" sz="1400" dirty="0">
              <a:solidFill>
                <a:schemeClr val="accent1">
                  <a:lumMod val="75000"/>
                </a:schemeClr>
              </a:solidFill>
              <a:latin typeface="Sakkal Majalla" panose="02000000000000000000" pitchFamily="2" charset="-78"/>
              <a:cs typeface="Sakkal Majalla" panose="02000000000000000000" pitchFamily="2" charset="-78"/>
            </a:rPr>
            <a:t>تقييم بيسا</a:t>
          </a:r>
          <a:endParaRPr lang="en-US" sz="1400" dirty="0">
            <a:solidFill>
              <a:schemeClr val="accent1">
                <a:lumMod val="75000"/>
              </a:schemeClr>
            </a:solidFill>
            <a:latin typeface="Sakkal Majalla" panose="02000000000000000000" pitchFamily="2" charset="-78"/>
            <a:cs typeface="Sakkal Majalla" panose="02000000000000000000" pitchFamily="2" charset="-78"/>
          </a:endParaRPr>
        </a:p>
        <a:p xmlns:a="http://schemas.openxmlformats.org/drawingml/2006/main">
          <a:pPr algn="ctr" rtl="1"/>
          <a:r>
            <a:rPr lang="ar-SA" sz="1400" baseline="0" dirty="0">
              <a:solidFill>
                <a:schemeClr val="accent1">
                  <a:lumMod val="75000"/>
                </a:schemeClr>
              </a:solidFill>
              <a:latin typeface="Sakkal Majalla" panose="02000000000000000000" pitchFamily="2" charset="-78"/>
              <a:cs typeface="Sakkal Majalla" panose="02000000000000000000" pitchFamily="2" charset="-78"/>
            </a:rPr>
            <a:t>للبالغين 15 سنة من العمر</a:t>
          </a:r>
          <a:endParaRPr lang="en-US" sz="1400" dirty="0">
            <a:solidFill>
              <a:schemeClr val="accent1">
                <a:lumMod val="75000"/>
              </a:schemeClr>
            </a:solidFill>
            <a:latin typeface="Sakkal Majalla" panose="02000000000000000000" pitchFamily="2" charset="-78"/>
            <a:cs typeface="Sakkal Majalla" panose="02000000000000000000" pitchFamily="2" charset="-78"/>
          </a:endParaRPr>
        </a:p>
      </cdr:txBody>
    </cdr:sp>
  </cdr:relSizeAnchor>
  <cdr:relSizeAnchor xmlns:cdr="http://schemas.openxmlformats.org/drawingml/2006/chartDrawing">
    <cdr:from>
      <cdr:x>0.60162</cdr:x>
      <cdr:y>0.17565</cdr:y>
    </cdr:from>
    <cdr:to>
      <cdr:x>0.86053</cdr:x>
      <cdr:y>0.29393</cdr:y>
    </cdr:to>
    <cdr:sp macro="" textlink="">
      <cdr:nvSpPr>
        <cdr:cNvPr id="7" name="TextBox 1">
          <a:extLst xmlns:a="http://schemas.openxmlformats.org/drawingml/2006/main">
            <a:ext uri="{FF2B5EF4-FFF2-40B4-BE49-F238E27FC236}">
              <a16:creationId xmlns:a16="http://schemas.microsoft.com/office/drawing/2014/main" id="{E9297753-292D-49F0-A523-346C44115490}"/>
            </a:ext>
          </a:extLst>
        </cdr:cNvPr>
        <cdr:cNvSpPr txBox="1"/>
      </cdr:nvSpPr>
      <cdr:spPr>
        <a:xfrm xmlns:a="http://schemas.openxmlformats.org/drawingml/2006/main">
          <a:off x="6249082" y="798341"/>
          <a:ext cx="2689343" cy="537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ar-SA" sz="1400" dirty="0">
              <a:solidFill>
                <a:schemeClr val="accent2">
                  <a:lumMod val="75000"/>
                </a:schemeClr>
              </a:solidFill>
              <a:latin typeface="Sakkal Majalla" panose="02000000000000000000" pitchFamily="2" charset="-78"/>
              <a:cs typeface="Sakkal Majalla" panose="02000000000000000000" pitchFamily="2" charset="-78"/>
            </a:rPr>
            <a:t> تقييم تيمز للصف الثامن</a:t>
          </a:r>
          <a:endParaRPr lang="en-US" sz="1400" baseline="0" dirty="0">
            <a:solidFill>
              <a:schemeClr val="accent2">
                <a:lumMod val="75000"/>
              </a:schemeClr>
            </a:solidFill>
            <a:latin typeface="Sakkal Majalla" panose="02000000000000000000" pitchFamily="2" charset="-78"/>
            <a:cs typeface="Sakkal Majalla" panose="02000000000000000000" pitchFamily="2" charset="-78"/>
          </a:endParaRPr>
        </a:p>
        <a:p xmlns:a="http://schemas.openxmlformats.org/drawingml/2006/main">
          <a:pPr algn="ctr" rtl="1"/>
          <a:r>
            <a:rPr lang="ar-SA" sz="1400" baseline="0" dirty="0">
              <a:solidFill>
                <a:schemeClr val="accent2">
                  <a:lumMod val="75000"/>
                </a:schemeClr>
              </a:solidFill>
              <a:latin typeface="Sakkal Majalla" panose="02000000000000000000" pitchFamily="2" charset="-78"/>
              <a:cs typeface="Sakkal Majalla" panose="02000000000000000000" pitchFamily="2" charset="-78"/>
            </a:rPr>
            <a:t>في العلوم والرياضيات</a:t>
          </a:r>
          <a:endParaRPr lang="en-US" sz="1400" dirty="0">
            <a:solidFill>
              <a:schemeClr val="accent2">
                <a:lumMod val="75000"/>
              </a:schemeClr>
            </a:solidFill>
            <a:latin typeface="Sakkal Majalla" panose="02000000000000000000" pitchFamily="2" charset="-78"/>
            <a:cs typeface="Sakkal Majalla" panose="02000000000000000000" pitchFamily="2" charset="-78"/>
          </a:endParaRPr>
        </a:p>
      </cdr:txBody>
    </cdr:sp>
  </cdr:relSizeAnchor>
  <cdr:relSizeAnchor xmlns:cdr="http://schemas.openxmlformats.org/drawingml/2006/chartDrawing">
    <cdr:from>
      <cdr:x>0.30915</cdr:x>
      <cdr:y>0.29042</cdr:y>
    </cdr:from>
    <cdr:to>
      <cdr:x>0.55014</cdr:x>
      <cdr:y>0.43709</cdr:y>
    </cdr:to>
    <cdr:sp macro="" textlink="">
      <cdr:nvSpPr>
        <cdr:cNvPr id="8" name="TextBox 1">
          <a:extLst xmlns:a="http://schemas.openxmlformats.org/drawingml/2006/main">
            <a:ext uri="{FF2B5EF4-FFF2-40B4-BE49-F238E27FC236}">
              <a16:creationId xmlns:a16="http://schemas.microsoft.com/office/drawing/2014/main" id="{D7C83E15-CDB1-4729-96D1-9CCFC6BA6AA5}"/>
            </a:ext>
          </a:extLst>
        </cdr:cNvPr>
        <cdr:cNvSpPr txBox="1"/>
      </cdr:nvSpPr>
      <cdr:spPr>
        <a:xfrm xmlns:a="http://schemas.openxmlformats.org/drawingml/2006/main">
          <a:off x="3211204" y="1319988"/>
          <a:ext cx="2503205" cy="6666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ar-SA" sz="1400" dirty="0">
              <a:solidFill>
                <a:schemeClr val="accent4">
                  <a:lumMod val="75000"/>
                </a:schemeClr>
              </a:solidFill>
              <a:latin typeface="Sakkal Majalla" panose="02000000000000000000" pitchFamily="2" charset="-78"/>
              <a:cs typeface="Sakkal Majalla" panose="02000000000000000000" pitchFamily="2" charset="-78"/>
            </a:rPr>
            <a:t>تقييم تيمز للصف الرابع</a:t>
          </a:r>
          <a:endParaRPr lang="en-US" sz="1400" baseline="0" dirty="0">
            <a:solidFill>
              <a:schemeClr val="accent4">
                <a:lumMod val="75000"/>
              </a:schemeClr>
            </a:solidFill>
            <a:latin typeface="Sakkal Majalla" panose="02000000000000000000" pitchFamily="2" charset="-78"/>
            <a:cs typeface="Sakkal Majalla" panose="02000000000000000000" pitchFamily="2" charset="-78"/>
          </a:endParaRPr>
        </a:p>
        <a:p xmlns:a="http://schemas.openxmlformats.org/drawingml/2006/main">
          <a:pPr algn="ctr" rtl="1"/>
          <a:r>
            <a:rPr lang="ar-SA" sz="1400" baseline="0" dirty="0">
              <a:solidFill>
                <a:schemeClr val="accent4">
                  <a:lumMod val="75000"/>
                </a:schemeClr>
              </a:solidFill>
              <a:latin typeface="Sakkal Majalla" panose="02000000000000000000" pitchFamily="2" charset="-78"/>
              <a:cs typeface="Sakkal Majalla" panose="02000000000000000000" pitchFamily="2" charset="-78"/>
            </a:rPr>
            <a:t>في الرياضيات والعلوم</a:t>
          </a:r>
          <a:endParaRPr lang="en-US" sz="1400" dirty="0">
            <a:solidFill>
              <a:schemeClr val="accent4">
                <a:lumMod val="75000"/>
              </a:schemeClr>
            </a:solidFill>
          </a:endParaRPr>
        </a:p>
      </cdr:txBody>
    </cdr:sp>
  </cdr:relSizeAnchor>
  <cdr:relSizeAnchor xmlns:cdr="http://schemas.openxmlformats.org/drawingml/2006/chartDrawing">
    <cdr:from>
      <cdr:x>0.08825</cdr:x>
      <cdr:y>0.32597</cdr:y>
    </cdr:from>
    <cdr:to>
      <cdr:x>0.2831</cdr:x>
      <cdr:y>0.45311</cdr:y>
    </cdr:to>
    <cdr:sp macro="" textlink="">
      <cdr:nvSpPr>
        <cdr:cNvPr id="9" name="TextBox 1">
          <a:extLst xmlns:a="http://schemas.openxmlformats.org/drawingml/2006/main">
            <a:ext uri="{FF2B5EF4-FFF2-40B4-BE49-F238E27FC236}">
              <a16:creationId xmlns:a16="http://schemas.microsoft.com/office/drawing/2014/main" id="{5C283F87-22BD-4BE0-AFFD-B247E21ACEFA}"/>
            </a:ext>
          </a:extLst>
        </cdr:cNvPr>
        <cdr:cNvSpPr txBox="1"/>
      </cdr:nvSpPr>
      <cdr:spPr>
        <a:xfrm xmlns:a="http://schemas.openxmlformats.org/drawingml/2006/main">
          <a:off x="916697" y="1481562"/>
          <a:ext cx="2023941" cy="5778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ar-SA" sz="1400" dirty="0">
              <a:solidFill>
                <a:schemeClr val="accent6">
                  <a:lumMod val="75000"/>
                </a:schemeClr>
              </a:solidFill>
              <a:latin typeface="Sakkal Majalla" panose="02000000000000000000" pitchFamily="2" charset="-78"/>
              <a:cs typeface="Sakkal Majalla" panose="02000000000000000000" pitchFamily="2" charset="-78"/>
            </a:rPr>
            <a:t>تقييم بيرلز للصف الرابع</a:t>
          </a:r>
          <a:endParaRPr lang="en-US" sz="1400" baseline="0" dirty="0">
            <a:solidFill>
              <a:schemeClr val="accent6">
                <a:lumMod val="75000"/>
              </a:schemeClr>
            </a:solidFill>
            <a:latin typeface="Sakkal Majalla" panose="02000000000000000000" pitchFamily="2" charset="-78"/>
            <a:cs typeface="Sakkal Majalla" panose="02000000000000000000" pitchFamily="2" charset="-78"/>
          </a:endParaRPr>
        </a:p>
        <a:p xmlns:a="http://schemas.openxmlformats.org/drawingml/2006/main">
          <a:pPr algn="ctr" rtl="1"/>
          <a:r>
            <a:rPr lang="ar-SA" sz="1400" baseline="0" dirty="0">
              <a:solidFill>
                <a:schemeClr val="accent6">
                  <a:lumMod val="75000"/>
                </a:schemeClr>
              </a:solidFill>
              <a:latin typeface="Sakkal Majalla" panose="02000000000000000000" pitchFamily="2" charset="-78"/>
              <a:cs typeface="Sakkal Majalla" panose="02000000000000000000" pitchFamily="2" charset="-78"/>
            </a:rPr>
            <a:t>في القراءة</a:t>
          </a:r>
          <a:endParaRPr lang="en-US" sz="1400" dirty="0">
            <a:solidFill>
              <a:schemeClr val="accent6">
                <a:lumMod val="75000"/>
              </a:schemeClr>
            </a:solidFill>
            <a:latin typeface="Sakkal Majalla" panose="02000000000000000000" pitchFamily="2" charset="-78"/>
            <a:cs typeface="Sakkal Majalla" panose="02000000000000000000" pitchFamily="2" charset="-7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5A037-026B-4E2F-A59D-FD6DB9AE6913}"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9BF6E-DD3F-4355-8578-B227610E7576}" type="slidenum">
              <a:rPr lang="en-US" smtClean="0"/>
              <a:t>‹#›</a:t>
            </a:fld>
            <a:endParaRPr lang="en-US"/>
          </a:p>
        </p:txBody>
      </p:sp>
    </p:spTree>
    <p:extLst>
      <p:ext uri="{BB962C8B-B14F-4D97-AF65-F5344CB8AC3E}">
        <p14:creationId xmlns:p14="http://schemas.microsoft.com/office/powerpoint/2010/main" val="361972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9BF6E-DD3F-4355-8578-B227610E7576}" type="slidenum">
              <a:rPr lang="en-US" smtClean="0"/>
              <a:t>4</a:t>
            </a:fld>
            <a:endParaRPr lang="en-US"/>
          </a:p>
        </p:txBody>
      </p:sp>
    </p:spTree>
    <p:extLst>
      <p:ext uri="{BB962C8B-B14F-4D97-AF65-F5344CB8AC3E}">
        <p14:creationId xmlns:p14="http://schemas.microsoft.com/office/powerpoint/2010/main" val="54259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assessments: PISA 2022 (4 countries); TIMSS 2023 (13 countries)</a:t>
            </a:r>
          </a:p>
        </p:txBody>
      </p:sp>
      <p:sp>
        <p:nvSpPr>
          <p:cNvPr id="4" name="Slide Number Placeholder 3"/>
          <p:cNvSpPr>
            <a:spLocks noGrp="1"/>
          </p:cNvSpPr>
          <p:nvPr>
            <p:ph type="sldNum" sz="quarter" idx="5"/>
          </p:nvPr>
        </p:nvSpPr>
        <p:spPr/>
        <p:txBody>
          <a:bodyPr/>
          <a:lstStyle/>
          <a:p>
            <a:fld id="{CA39BF6E-DD3F-4355-8578-B227610E7576}" type="slidenum">
              <a:rPr lang="en-US" smtClean="0"/>
              <a:t>6</a:t>
            </a:fld>
            <a:endParaRPr lang="en-US"/>
          </a:p>
        </p:txBody>
      </p:sp>
    </p:spTree>
    <p:extLst>
      <p:ext uri="{BB962C8B-B14F-4D97-AF65-F5344CB8AC3E}">
        <p14:creationId xmlns:p14="http://schemas.microsoft.com/office/powerpoint/2010/main" val="327407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These are the assessments used to monitor learning poverty (in some cases, other subject assessments such as science, are used as a proxy for reading achievement).</a:t>
            </a:r>
          </a:p>
        </p:txBody>
      </p:sp>
      <p:sp>
        <p:nvSpPr>
          <p:cNvPr id="4" name="Slide Number Placeholder 3"/>
          <p:cNvSpPr>
            <a:spLocks noGrp="1"/>
          </p:cNvSpPr>
          <p:nvPr>
            <p:ph type="sldNum" sz="quarter" idx="5"/>
          </p:nvPr>
        </p:nvSpPr>
        <p:spPr/>
        <p:txBody>
          <a:bodyPr/>
          <a:lstStyle/>
          <a:p>
            <a:fld id="{CA39BF6E-DD3F-4355-8578-B227610E7576}" type="slidenum">
              <a:rPr lang="en-US" smtClean="0"/>
              <a:t>8</a:t>
            </a:fld>
            <a:endParaRPr lang="en-US"/>
          </a:p>
        </p:txBody>
      </p:sp>
    </p:spTree>
    <p:extLst>
      <p:ext uri="{BB962C8B-B14F-4D97-AF65-F5344CB8AC3E}">
        <p14:creationId xmlns:p14="http://schemas.microsoft.com/office/powerpoint/2010/main" val="141973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tools are being developed (or in discussion) in Saudi Arabia and West Bank &amp; Gaza, similar to England’s Phonics Screening Check: https://www.gov.uk/government/publications/phonics-screening-check-2019-materials</a:t>
            </a:r>
          </a:p>
          <a:p>
            <a:endParaRPr lang="en-US" dirty="0"/>
          </a:p>
        </p:txBody>
      </p:sp>
      <p:sp>
        <p:nvSpPr>
          <p:cNvPr id="4" name="Slide Number Placeholder 3"/>
          <p:cNvSpPr>
            <a:spLocks noGrp="1"/>
          </p:cNvSpPr>
          <p:nvPr>
            <p:ph type="sldNum" sz="quarter" idx="5"/>
          </p:nvPr>
        </p:nvSpPr>
        <p:spPr/>
        <p:txBody>
          <a:bodyPr/>
          <a:lstStyle/>
          <a:p>
            <a:fld id="{CA39BF6E-DD3F-4355-8578-B227610E7576}" type="slidenum">
              <a:rPr lang="en-US" smtClean="0"/>
              <a:t>9</a:t>
            </a:fld>
            <a:endParaRPr lang="en-US"/>
          </a:p>
        </p:txBody>
      </p:sp>
    </p:spTree>
    <p:extLst>
      <p:ext uri="{BB962C8B-B14F-4D97-AF65-F5344CB8AC3E}">
        <p14:creationId xmlns:p14="http://schemas.microsoft.com/office/powerpoint/2010/main" val="221455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4863-905A-4705-8877-3F09DD7F4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EC5868-869D-4117-8CAD-07692F7C7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C073D6-0B19-414E-91A9-D58FA6493894}"/>
              </a:ext>
            </a:extLst>
          </p:cNvPr>
          <p:cNvSpPr>
            <a:spLocks noGrp="1"/>
          </p:cNvSpPr>
          <p:nvPr>
            <p:ph type="dt" sz="half" idx="10"/>
          </p:nvPr>
        </p:nvSpPr>
        <p:spPr/>
        <p:txBody>
          <a:bodyPr/>
          <a:lstStyle/>
          <a:p>
            <a:fld id="{9EFEEF2C-9447-41A0-91B4-1DDF56DEBE79}" type="datetimeFigureOut">
              <a:rPr lang="en-US" smtClean="0"/>
              <a:t>3/29/2022</a:t>
            </a:fld>
            <a:endParaRPr lang="en-US"/>
          </a:p>
        </p:txBody>
      </p:sp>
      <p:sp>
        <p:nvSpPr>
          <p:cNvPr id="5" name="Footer Placeholder 4">
            <a:extLst>
              <a:ext uri="{FF2B5EF4-FFF2-40B4-BE49-F238E27FC236}">
                <a16:creationId xmlns:a16="http://schemas.microsoft.com/office/drawing/2014/main" id="{A77AAF7C-AECC-481F-AD5E-2FA5A4204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E136A-A8CF-4A87-8DEF-EFE085FA618B}"/>
              </a:ext>
            </a:extLst>
          </p:cNvPr>
          <p:cNvSpPr>
            <a:spLocks noGrp="1"/>
          </p:cNvSpPr>
          <p:nvPr>
            <p:ph type="sldNum" sz="quarter" idx="12"/>
          </p:nvPr>
        </p:nvSpPr>
        <p:spPr/>
        <p:txBody>
          <a:bodyPr/>
          <a:lstStyle/>
          <a:p>
            <a:fld id="{528534FB-A7E9-48FE-A3EA-54AB893D2333}" type="slidenum">
              <a:rPr lang="en-US" smtClean="0"/>
              <a:t>‹#›</a:t>
            </a:fld>
            <a:endParaRPr lang="en-US"/>
          </a:p>
        </p:txBody>
      </p:sp>
    </p:spTree>
    <p:extLst>
      <p:ext uri="{BB962C8B-B14F-4D97-AF65-F5344CB8AC3E}">
        <p14:creationId xmlns:p14="http://schemas.microsoft.com/office/powerpoint/2010/main" val="324359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C514-2A4E-497E-A52F-CFB7CA884B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F8260-033B-4AD5-AB68-A5AAC835FE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9CFC2-5123-46BD-B586-503A05B1A489}"/>
              </a:ext>
            </a:extLst>
          </p:cNvPr>
          <p:cNvSpPr>
            <a:spLocks noGrp="1"/>
          </p:cNvSpPr>
          <p:nvPr>
            <p:ph type="dt" sz="half" idx="10"/>
          </p:nvPr>
        </p:nvSpPr>
        <p:spPr/>
        <p:txBody>
          <a:bodyPr/>
          <a:lstStyle/>
          <a:p>
            <a:fld id="{9EFEEF2C-9447-41A0-91B4-1DDF56DEBE79}" type="datetimeFigureOut">
              <a:rPr lang="en-US" smtClean="0"/>
              <a:t>3/29/2022</a:t>
            </a:fld>
            <a:endParaRPr lang="en-US"/>
          </a:p>
        </p:txBody>
      </p:sp>
      <p:sp>
        <p:nvSpPr>
          <p:cNvPr id="5" name="Footer Placeholder 4">
            <a:extLst>
              <a:ext uri="{FF2B5EF4-FFF2-40B4-BE49-F238E27FC236}">
                <a16:creationId xmlns:a16="http://schemas.microsoft.com/office/drawing/2014/main" id="{D9879FB8-D1E3-4003-B8B6-ED5F24CC5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CEC73-404B-4B62-BBAE-7C18A63E6E38}"/>
              </a:ext>
            </a:extLst>
          </p:cNvPr>
          <p:cNvSpPr>
            <a:spLocks noGrp="1"/>
          </p:cNvSpPr>
          <p:nvPr>
            <p:ph type="sldNum" sz="quarter" idx="12"/>
          </p:nvPr>
        </p:nvSpPr>
        <p:spPr/>
        <p:txBody>
          <a:bodyPr/>
          <a:lstStyle/>
          <a:p>
            <a:fld id="{528534FB-A7E9-48FE-A3EA-54AB893D2333}" type="slidenum">
              <a:rPr lang="en-US" smtClean="0"/>
              <a:t>‹#›</a:t>
            </a:fld>
            <a:endParaRPr lang="en-US"/>
          </a:p>
        </p:txBody>
      </p:sp>
    </p:spTree>
    <p:extLst>
      <p:ext uri="{BB962C8B-B14F-4D97-AF65-F5344CB8AC3E}">
        <p14:creationId xmlns:p14="http://schemas.microsoft.com/office/powerpoint/2010/main" val="127198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EBD79D-55AA-4310-97D4-30D4FA58CC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A3561-F1D6-4618-A60D-1286840524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F0F02-2DC7-4503-B401-D93330DB115B}"/>
              </a:ext>
            </a:extLst>
          </p:cNvPr>
          <p:cNvSpPr>
            <a:spLocks noGrp="1"/>
          </p:cNvSpPr>
          <p:nvPr>
            <p:ph type="dt" sz="half" idx="10"/>
          </p:nvPr>
        </p:nvSpPr>
        <p:spPr/>
        <p:txBody>
          <a:bodyPr/>
          <a:lstStyle/>
          <a:p>
            <a:fld id="{9EFEEF2C-9447-41A0-91B4-1DDF56DEBE79}" type="datetimeFigureOut">
              <a:rPr lang="en-US" smtClean="0"/>
              <a:t>3/29/2022</a:t>
            </a:fld>
            <a:endParaRPr lang="en-US"/>
          </a:p>
        </p:txBody>
      </p:sp>
      <p:sp>
        <p:nvSpPr>
          <p:cNvPr id="5" name="Footer Placeholder 4">
            <a:extLst>
              <a:ext uri="{FF2B5EF4-FFF2-40B4-BE49-F238E27FC236}">
                <a16:creationId xmlns:a16="http://schemas.microsoft.com/office/drawing/2014/main" id="{3957C14F-990A-4502-A983-2171E8F7B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D1119-E088-4675-9DFB-4D7957C6965F}"/>
              </a:ext>
            </a:extLst>
          </p:cNvPr>
          <p:cNvSpPr>
            <a:spLocks noGrp="1"/>
          </p:cNvSpPr>
          <p:nvPr>
            <p:ph type="sldNum" sz="quarter" idx="12"/>
          </p:nvPr>
        </p:nvSpPr>
        <p:spPr/>
        <p:txBody>
          <a:bodyPr/>
          <a:lstStyle/>
          <a:p>
            <a:fld id="{528534FB-A7E9-48FE-A3EA-54AB893D2333}" type="slidenum">
              <a:rPr lang="en-US" smtClean="0"/>
              <a:t>‹#›</a:t>
            </a:fld>
            <a:endParaRPr lang="en-US"/>
          </a:p>
        </p:txBody>
      </p:sp>
    </p:spTree>
    <p:extLst>
      <p:ext uri="{BB962C8B-B14F-4D97-AF65-F5344CB8AC3E}">
        <p14:creationId xmlns:p14="http://schemas.microsoft.com/office/powerpoint/2010/main" val="842923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6" name="Rectangle 5"/>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Arial" pitchFamily="34" charset="0"/>
            </a:endParaRPr>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1" y="4841875"/>
            <a:ext cx="683048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8" name="Rectangle 1028"/>
          <p:cNvSpPr>
            <a:spLocks noGrp="1" noChangeArrowheads="1"/>
          </p:cNvSpPr>
          <p:nvPr>
            <p:ph type="dt" sz="half" idx="15"/>
          </p:nvPr>
        </p:nvSpPr>
        <p:spPr>
          <a:xfrm>
            <a:off x="7922684" y="6107114"/>
            <a:ext cx="3401483"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271722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a:off x="0" y="4311651"/>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2"/>
              </a:solidFill>
              <a:cs typeface="Arial" pitchFamily="34" charset="0"/>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1" y="4841875"/>
            <a:ext cx="683048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 name="Rectangle 1028"/>
          <p:cNvSpPr>
            <a:spLocks noGrp="1" noChangeArrowheads="1"/>
          </p:cNvSpPr>
          <p:nvPr>
            <p:ph type="dt" sz="half" idx="15"/>
          </p:nvPr>
        </p:nvSpPr>
        <p:spPr>
          <a:xfrm>
            <a:off x="7922684" y="6107114"/>
            <a:ext cx="3401483"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3730486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flipV="1">
            <a:off x="0" y="0"/>
            <a:ext cx="12192000" cy="5111214"/>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6" name="Rectangle 5"/>
          <p:cNvSpPr>
            <a:spLocks noChangeArrowheads="1"/>
          </p:cNvSpPr>
          <p:nvPr userDrawn="1"/>
        </p:nvSpPr>
        <p:spPr bwMode="auto">
          <a:xfrm>
            <a:off x="0" y="5089668"/>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Arial" pitchFamily="34" charset="0"/>
            </a:endParaRPr>
          </a:p>
        </p:txBody>
      </p:sp>
      <p:sp>
        <p:nvSpPr>
          <p:cNvPr id="330" name="Title 329"/>
          <p:cNvSpPr>
            <a:spLocks noGrp="1"/>
          </p:cNvSpPr>
          <p:nvPr>
            <p:ph type="title"/>
          </p:nvPr>
        </p:nvSpPr>
        <p:spPr>
          <a:xfrm>
            <a:off x="1861340" y="1189790"/>
            <a:ext cx="938596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878236" y="3000005"/>
            <a:ext cx="9369065"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63556" y="4699002"/>
            <a:ext cx="3683744" cy="140304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8" name="Rectangle 1028"/>
          <p:cNvSpPr>
            <a:spLocks noGrp="1" noChangeArrowheads="1"/>
          </p:cNvSpPr>
          <p:nvPr>
            <p:ph type="dt" sz="half" idx="15"/>
          </p:nvPr>
        </p:nvSpPr>
        <p:spPr>
          <a:xfrm>
            <a:off x="7622118" y="6116639"/>
            <a:ext cx="3625849" cy="306387"/>
          </a:xfrm>
        </p:spPr>
        <p:txBody>
          <a:bodyPr rIns="0" anchor="ctr"/>
          <a:lstStyle>
            <a:lvl1pPr algn="r">
              <a:defRPr b="0" i="0">
                <a:solidFill>
                  <a:schemeClr val="tx1"/>
                </a:solidFill>
                <a:latin typeface="Arial"/>
                <a:cs typeface="Arial"/>
              </a:defRPr>
            </a:lvl1pPr>
          </a:lstStyle>
          <a:p>
            <a:pPr>
              <a:defRPr/>
            </a:pPr>
            <a:endParaRPr lang="en-US"/>
          </a:p>
        </p:txBody>
      </p:sp>
      <p:pic>
        <p:nvPicPr>
          <p:cNvPr id="3" name="Picture 2" descr="Logo&#10;&#10;Description automatically generated">
            <a:extLst>
              <a:ext uri="{FF2B5EF4-FFF2-40B4-BE49-F238E27FC236}">
                <a16:creationId xmlns:a16="http://schemas.microsoft.com/office/drawing/2014/main" id="{76AD822A-0968-4F8A-9A2F-55DFDB744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096" y="5562335"/>
            <a:ext cx="3066288" cy="600456"/>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D2450F8B-D5D1-4031-9ED5-00CD684EFC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7224" y="5562335"/>
            <a:ext cx="2865120" cy="601980"/>
          </a:xfrm>
          <a:prstGeom prst="rect">
            <a:avLst/>
          </a:prstGeom>
        </p:spPr>
      </p:pic>
    </p:spTree>
    <p:extLst>
      <p:ext uri="{BB962C8B-B14F-4D97-AF65-F5344CB8AC3E}">
        <p14:creationId xmlns:p14="http://schemas.microsoft.com/office/powerpoint/2010/main" val="4217408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10"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Arial" pitchFamily="34" charset="0"/>
            </a:endParaRPr>
          </a:p>
        </p:txBody>
      </p:sp>
      <p:sp>
        <p:nvSpPr>
          <p:cNvPr id="324" name="Title 323"/>
          <p:cNvSpPr>
            <a:spLocks noGrp="1"/>
          </p:cNvSpPr>
          <p:nvPr>
            <p:ph type="title"/>
          </p:nvPr>
        </p:nvSpPr>
        <p:spPr>
          <a:xfrm>
            <a:off x="457868" y="301626"/>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endParaRPr lang="en-US"/>
          </a:p>
        </p:txBody>
      </p:sp>
      <p:sp>
        <p:nvSpPr>
          <p:cNvPr id="64" name="Slide Number Placeholder 9"/>
          <p:cNvSpPr>
            <a:spLocks noGrp="1"/>
          </p:cNvSpPr>
          <p:nvPr>
            <p:ph type="sldNum" sz="quarter" idx="12"/>
          </p:nvPr>
        </p:nvSpPr>
        <p:spPr/>
        <p:txBody>
          <a:bodyPr/>
          <a:lstStyle>
            <a:lvl1pPr>
              <a:defRPr/>
            </a:lvl1pPr>
          </a:lstStyle>
          <a:p>
            <a:pPr>
              <a:defRPr/>
            </a:pPr>
            <a:fld id="{6CAAD9FA-EEC2-46FC-B712-FF37C07C8A33}" type="slidenum">
              <a:rPr lang="en-US" altLang="en-US"/>
              <a:pPr>
                <a:defRPr/>
              </a:pPr>
              <a:t>‹#›</a:t>
            </a:fld>
            <a:endParaRPr lang="en-US" altLang="en-US"/>
          </a:p>
        </p:txBody>
      </p:sp>
    </p:spTree>
    <p:extLst>
      <p:ext uri="{BB962C8B-B14F-4D97-AF65-F5344CB8AC3E}">
        <p14:creationId xmlns:p14="http://schemas.microsoft.com/office/powerpoint/2010/main" val="325047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146B-D583-4390-9FAE-54E233E6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36021C-8F49-4D87-A968-B12FE553F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3EBB6-140E-455F-8DA6-4293EA116395}"/>
              </a:ext>
            </a:extLst>
          </p:cNvPr>
          <p:cNvSpPr>
            <a:spLocks noGrp="1"/>
          </p:cNvSpPr>
          <p:nvPr>
            <p:ph type="dt" sz="half" idx="10"/>
          </p:nvPr>
        </p:nvSpPr>
        <p:spPr/>
        <p:txBody>
          <a:bodyPr/>
          <a:lstStyle/>
          <a:p>
            <a:fld id="{9EFEEF2C-9447-41A0-91B4-1DDF56DEBE79}" type="datetimeFigureOut">
              <a:rPr lang="en-US" smtClean="0"/>
              <a:t>3/29/2022</a:t>
            </a:fld>
            <a:endParaRPr lang="en-US"/>
          </a:p>
        </p:txBody>
      </p:sp>
      <p:sp>
        <p:nvSpPr>
          <p:cNvPr id="5" name="Footer Placeholder 4">
            <a:extLst>
              <a:ext uri="{FF2B5EF4-FFF2-40B4-BE49-F238E27FC236}">
                <a16:creationId xmlns:a16="http://schemas.microsoft.com/office/drawing/2014/main" id="{A011B4D2-1239-4E1B-B42C-8707F82D5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5D778-F1B2-45AF-8C49-2F0AF0B12FB8}"/>
              </a:ext>
            </a:extLst>
          </p:cNvPr>
          <p:cNvSpPr>
            <a:spLocks noGrp="1"/>
          </p:cNvSpPr>
          <p:nvPr>
            <p:ph type="sldNum" sz="quarter" idx="12"/>
          </p:nvPr>
        </p:nvSpPr>
        <p:spPr/>
        <p:txBody>
          <a:bodyPr/>
          <a:lstStyle/>
          <a:p>
            <a:fld id="{528534FB-A7E9-48FE-A3EA-54AB893D2333}" type="slidenum">
              <a:rPr lang="en-US" smtClean="0"/>
              <a:t>‹#›</a:t>
            </a:fld>
            <a:endParaRPr lang="en-US"/>
          </a:p>
        </p:txBody>
      </p:sp>
    </p:spTree>
    <p:extLst>
      <p:ext uri="{BB962C8B-B14F-4D97-AF65-F5344CB8AC3E}">
        <p14:creationId xmlns:p14="http://schemas.microsoft.com/office/powerpoint/2010/main" val="82967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DB01-0391-49D7-82CD-730C3DAC41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BB7A68-2CC0-42AD-9F71-A477B9B8E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95CF68-8DF1-4DB2-8F16-B42F03B53354}"/>
              </a:ext>
            </a:extLst>
          </p:cNvPr>
          <p:cNvSpPr>
            <a:spLocks noGrp="1"/>
          </p:cNvSpPr>
          <p:nvPr>
            <p:ph type="dt" sz="half" idx="10"/>
          </p:nvPr>
        </p:nvSpPr>
        <p:spPr/>
        <p:txBody>
          <a:bodyPr/>
          <a:lstStyle/>
          <a:p>
            <a:fld id="{9EFEEF2C-9447-41A0-91B4-1DDF56DEBE79}" type="datetimeFigureOut">
              <a:rPr lang="en-US" smtClean="0"/>
              <a:t>3/29/2022</a:t>
            </a:fld>
            <a:endParaRPr lang="en-US"/>
          </a:p>
        </p:txBody>
      </p:sp>
      <p:sp>
        <p:nvSpPr>
          <p:cNvPr id="5" name="Footer Placeholder 4">
            <a:extLst>
              <a:ext uri="{FF2B5EF4-FFF2-40B4-BE49-F238E27FC236}">
                <a16:creationId xmlns:a16="http://schemas.microsoft.com/office/drawing/2014/main" id="{8A6BD948-E0DF-4332-9013-50BA33CB1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2EE13-C3B4-4D7E-9B04-5F7DA30C449A}"/>
              </a:ext>
            </a:extLst>
          </p:cNvPr>
          <p:cNvSpPr>
            <a:spLocks noGrp="1"/>
          </p:cNvSpPr>
          <p:nvPr>
            <p:ph type="sldNum" sz="quarter" idx="12"/>
          </p:nvPr>
        </p:nvSpPr>
        <p:spPr/>
        <p:txBody>
          <a:bodyPr/>
          <a:lstStyle/>
          <a:p>
            <a:fld id="{528534FB-A7E9-48FE-A3EA-54AB893D2333}" type="slidenum">
              <a:rPr lang="en-US" smtClean="0"/>
              <a:t>‹#›</a:t>
            </a:fld>
            <a:endParaRPr lang="en-US"/>
          </a:p>
        </p:txBody>
      </p:sp>
    </p:spTree>
    <p:extLst>
      <p:ext uri="{BB962C8B-B14F-4D97-AF65-F5344CB8AC3E}">
        <p14:creationId xmlns:p14="http://schemas.microsoft.com/office/powerpoint/2010/main" val="161310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B69B-9E02-4570-B68E-F64599A53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086791-2A69-49E4-9018-D5648916F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37E70B-DC83-4521-8EBE-38C642348D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97B41C-2B8F-4537-86E5-E8DDE569853F}"/>
              </a:ext>
            </a:extLst>
          </p:cNvPr>
          <p:cNvSpPr>
            <a:spLocks noGrp="1"/>
          </p:cNvSpPr>
          <p:nvPr>
            <p:ph type="dt" sz="half" idx="10"/>
          </p:nvPr>
        </p:nvSpPr>
        <p:spPr/>
        <p:txBody>
          <a:bodyPr/>
          <a:lstStyle/>
          <a:p>
            <a:fld id="{9EFEEF2C-9447-41A0-91B4-1DDF56DEBE79}" type="datetimeFigureOut">
              <a:rPr lang="en-US" smtClean="0"/>
              <a:t>3/29/2022</a:t>
            </a:fld>
            <a:endParaRPr lang="en-US"/>
          </a:p>
        </p:txBody>
      </p:sp>
      <p:sp>
        <p:nvSpPr>
          <p:cNvPr id="6" name="Footer Placeholder 5">
            <a:extLst>
              <a:ext uri="{FF2B5EF4-FFF2-40B4-BE49-F238E27FC236}">
                <a16:creationId xmlns:a16="http://schemas.microsoft.com/office/drawing/2014/main" id="{122269FD-F82C-489A-B158-D226B0EA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EDF53-0511-421D-901E-B5CC628459AD}"/>
              </a:ext>
            </a:extLst>
          </p:cNvPr>
          <p:cNvSpPr>
            <a:spLocks noGrp="1"/>
          </p:cNvSpPr>
          <p:nvPr>
            <p:ph type="sldNum" sz="quarter" idx="12"/>
          </p:nvPr>
        </p:nvSpPr>
        <p:spPr/>
        <p:txBody>
          <a:bodyPr/>
          <a:lstStyle/>
          <a:p>
            <a:fld id="{528534FB-A7E9-48FE-A3EA-54AB893D2333}" type="slidenum">
              <a:rPr lang="en-US" smtClean="0"/>
              <a:t>‹#›</a:t>
            </a:fld>
            <a:endParaRPr lang="en-US"/>
          </a:p>
        </p:txBody>
      </p:sp>
    </p:spTree>
    <p:extLst>
      <p:ext uri="{BB962C8B-B14F-4D97-AF65-F5344CB8AC3E}">
        <p14:creationId xmlns:p14="http://schemas.microsoft.com/office/powerpoint/2010/main" val="42947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20A4-A0FE-4F77-B083-6399DC310C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103AD9-D565-49C5-A403-17249F1A5D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6BD324-EE02-4F05-8F87-FC915C7569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EFB94D-AEB2-4FBE-A512-30E7690D74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991ADE-2617-47E7-8A6C-B53A71DAFC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E0C22E-92A1-4F50-80C7-1084EE2D29BE}"/>
              </a:ext>
            </a:extLst>
          </p:cNvPr>
          <p:cNvSpPr>
            <a:spLocks noGrp="1"/>
          </p:cNvSpPr>
          <p:nvPr>
            <p:ph type="dt" sz="half" idx="10"/>
          </p:nvPr>
        </p:nvSpPr>
        <p:spPr/>
        <p:txBody>
          <a:bodyPr/>
          <a:lstStyle/>
          <a:p>
            <a:fld id="{9EFEEF2C-9447-41A0-91B4-1DDF56DEBE79}" type="datetimeFigureOut">
              <a:rPr lang="en-US" smtClean="0"/>
              <a:t>3/29/2022</a:t>
            </a:fld>
            <a:endParaRPr lang="en-US"/>
          </a:p>
        </p:txBody>
      </p:sp>
      <p:sp>
        <p:nvSpPr>
          <p:cNvPr id="8" name="Footer Placeholder 7">
            <a:extLst>
              <a:ext uri="{FF2B5EF4-FFF2-40B4-BE49-F238E27FC236}">
                <a16:creationId xmlns:a16="http://schemas.microsoft.com/office/drawing/2014/main" id="{091A5998-8343-4138-B4C8-9B20275B43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F9D9C8-590C-42B2-BC23-1DF425D3AFDC}"/>
              </a:ext>
            </a:extLst>
          </p:cNvPr>
          <p:cNvSpPr>
            <a:spLocks noGrp="1"/>
          </p:cNvSpPr>
          <p:nvPr>
            <p:ph type="sldNum" sz="quarter" idx="12"/>
          </p:nvPr>
        </p:nvSpPr>
        <p:spPr/>
        <p:txBody>
          <a:bodyPr/>
          <a:lstStyle/>
          <a:p>
            <a:fld id="{528534FB-A7E9-48FE-A3EA-54AB893D2333}" type="slidenum">
              <a:rPr lang="en-US" smtClean="0"/>
              <a:t>‹#›</a:t>
            </a:fld>
            <a:endParaRPr lang="en-US"/>
          </a:p>
        </p:txBody>
      </p:sp>
    </p:spTree>
    <p:extLst>
      <p:ext uri="{BB962C8B-B14F-4D97-AF65-F5344CB8AC3E}">
        <p14:creationId xmlns:p14="http://schemas.microsoft.com/office/powerpoint/2010/main" val="326656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68F9-2181-4520-B94C-529FBEF94C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5D39B1-A8A2-4067-9B35-2225FE3817E6}"/>
              </a:ext>
            </a:extLst>
          </p:cNvPr>
          <p:cNvSpPr>
            <a:spLocks noGrp="1"/>
          </p:cNvSpPr>
          <p:nvPr>
            <p:ph type="dt" sz="half" idx="10"/>
          </p:nvPr>
        </p:nvSpPr>
        <p:spPr/>
        <p:txBody>
          <a:bodyPr/>
          <a:lstStyle/>
          <a:p>
            <a:fld id="{9EFEEF2C-9447-41A0-91B4-1DDF56DEBE79}" type="datetimeFigureOut">
              <a:rPr lang="en-US" smtClean="0"/>
              <a:t>3/29/2022</a:t>
            </a:fld>
            <a:endParaRPr lang="en-US"/>
          </a:p>
        </p:txBody>
      </p:sp>
      <p:sp>
        <p:nvSpPr>
          <p:cNvPr id="4" name="Footer Placeholder 3">
            <a:extLst>
              <a:ext uri="{FF2B5EF4-FFF2-40B4-BE49-F238E27FC236}">
                <a16:creationId xmlns:a16="http://schemas.microsoft.com/office/drawing/2014/main" id="{1326D2F4-6359-4D5E-982F-A09C5574E8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CB5CC1-A8CB-4683-9724-731FD751D7DA}"/>
              </a:ext>
            </a:extLst>
          </p:cNvPr>
          <p:cNvSpPr>
            <a:spLocks noGrp="1"/>
          </p:cNvSpPr>
          <p:nvPr>
            <p:ph type="sldNum" sz="quarter" idx="12"/>
          </p:nvPr>
        </p:nvSpPr>
        <p:spPr/>
        <p:txBody>
          <a:bodyPr/>
          <a:lstStyle/>
          <a:p>
            <a:fld id="{528534FB-A7E9-48FE-A3EA-54AB893D2333}" type="slidenum">
              <a:rPr lang="en-US" smtClean="0"/>
              <a:t>‹#›</a:t>
            </a:fld>
            <a:endParaRPr lang="en-US"/>
          </a:p>
        </p:txBody>
      </p:sp>
    </p:spTree>
    <p:extLst>
      <p:ext uri="{BB962C8B-B14F-4D97-AF65-F5344CB8AC3E}">
        <p14:creationId xmlns:p14="http://schemas.microsoft.com/office/powerpoint/2010/main" val="403865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21357-C824-475E-9243-A4043FA4FBB5}"/>
              </a:ext>
            </a:extLst>
          </p:cNvPr>
          <p:cNvSpPr>
            <a:spLocks noGrp="1"/>
          </p:cNvSpPr>
          <p:nvPr>
            <p:ph type="dt" sz="half" idx="10"/>
          </p:nvPr>
        </p:nvSpPr>
        <p:spPr/>
        <p:txBody>
          <a:bodyPr/>
          <a:lstStyle/>
          <a:p>
            <a:fld id="{9EFEEF2C-9447-41A0-91B4-1DDF56DEBE79}" type="datetimeFigureOut">
              <a:rPr lang="en-US" smtClean="0"/>
              <a:t>3/29/2022</a:t>
            </a:fld>
            <a:endParaRPr lang="en-US"/>
          </a:p>
        </p:txBody>
      </p:sp>
      <p:sp>
        <p:nvSpPr>
          <p:cNvPr id="3" name="Footer Placeholder 2">
            <a:extLst>
              <a:ext uri="{FF2B5EF4-FFF2-40B4-BE49-F238E27FC236}">
                <a16:creationId xmlns:a16="http://schemas.microsoft.com/office/drawing/2014/main" id="{FC406B65-29C5-4CA8-B853-012B8CA1C7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88340A-560A-4E05-BF8D-35F517D750D3}"/>
              </a:ext>
            </a:extLst>
          </p:cNvPr>
          <p:cNvSpPr>
            <a:spLocks noGrp="1"/>
          </p:cNvSpPr>
          <p:nvPr>
            <p:ph type="sldNum" sz="quarter" idx="12"/>
          </p:nvPr>
        </p:nvSpPr>
        <p:spPr/>
        <p:txBody>
          <a:bodyPr/>
          <a:lstStyle/>
          <a:p>
            <a:fld id="{528534FB-A7E9-48FE-A3EA-54AB893D2333}" type="slidenum">
              <a:rPr lang="en-US" smtClean="0"/>
              <a:t>‹#›</a:t>
            </a:fld>
            <a:endParaRPr lang="en-US"/>
          </a:p>
        </p:txBody>
      </p:sp>
      <p:sp>
        <p:nvSpPr>
          <p:cNvPr id="5" name="Rectangle 4">
            <a:extLst>
              <a:ext uri="{FF2B5EF4-FFF2-40B4-BE49-F238E27FC236}">
                <a16:creationId xmlns:a16="http://schemas.microsoft.com/office/drawing/2014/main" id="{BD754141-03B7-4D1F-ACC7-7B1CCB985C35}"/>
              </a:ext>
            </a:extLst>
          </p:cNvPr>
          <p:cNvSpPr>
            <a:spLocks noChangeArrowheads="1"/>
          </p:cNvSpPr>
          <p:nvPr userDrawn="1"/>
        </p:nvSpPr>
        <p:spPr bwMode="auto">
          <a:xfrm flipV="1">
            <a:off x="0" y="0"/>
            <a:ext cx="12192000" cy="6103088"/>
          </a:xfrm>
          <a:prstGeom prst="rect">
            <a:avLst/>
          </a:prstGeom>
          <a:solidFill>
            <a:srgbClr val="021F43"/>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marL="115888" marR="0" lvl="0" indent="-115888" defTabSz="914400" eaLnBrk="1" fontAlgn="auto" latinLnBrk="0" hangingPunct="1">
              <a:lnSpc>
                <a:spcPct val="100000"/>
              </a:lnSpc>
              <a:spcBef>
                <a:spcPct val="50000"/>
              </a:spcBef>
              <a:spcAft>
                <a:spcPts val="0"/>
              </a:spcAft>
              <a:buClrTx/>
              <a:buSzTx/>
              <a:buFontTx/>
              <a:buChar char="•"/>
              <a:tabLst/>
              <a:defRPr/>
            </a:pPr>
            <a:endParaRPr kumimoji="0" lang="en-US" altLang="en-US" sz="1300" b="0" i="0" u="none" strike="noStrike" kern="0" cap="none" spc="0" normalizeH="0" baseline="0" noProof="0">
              <a:ln>
                <a:noFill/>
              </a:ln>
              <a:solidFill>
                <a:srgbClr val="021F43"/>
              </a:solidFill>
              <a:effectLst/>
              <a:uLnTx/>
              <a:uFillTx/>
              <a:latin typeface="Trebuchet MS" pitchFamily="34" charset="0"/>
              <a:ea typeface="MS PGothic" pitchFamily="34" charset="-128"/>
              <a:cs typeface="Arial" pitchFamily="34" charset="0"/>
            </a:endParaRPr>
          </a:p>
        </p:txBody>
      </p:sp>
      <p:pic>
        <p:nvPicPr>
          <p:cNvPr id="6" name="Picture 5" descr="Logo&#10;&#10;Description automatically generated">
            <a:extLst>
              <a:ext uri="{FF2B5EF4-FFF2-40B4-BE49-F238E27FC236}">
                <a16:creationId xmlns:a16="http://schemas.microsoft.com/office/drawing/2014/main" id="{D3A5C55D-734A-4614-B092-6FAE858760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8057" y="6293396"/>
            <a:ext cx="2609888" cy="511081"/>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8C3392E1-5A1D-4166-A70D-0667922A40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1504" y="6322104"/>
            <a:ext cx="2295852" cy="482373"/>
          </a:xfrm>
          <a:prstGeom prst="rect">
            <a:avLst/>
          </a:prstGeom>
        </p:spPr>
      </p:pic>
      <p:pic>
        <p:nvPicPr>
          <p:cNvPr id="8" name="Picture 7" descr="A group of people in a classroom&#10;&#10;Description automatically generated with low confidence">
            <a:extLst>
              <a:ext uri="{FF2B5EF4-FFF2-40B4-BE49-F238E27FC236}">
                <a16:creationId xmlns:a16="http://schemas.microsoft.com/office/drawing/2014/main" id="{3D3CFCE5-EA5B-4D59-B0C9-07F9F2414D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5786438" cy="6858000"/>
          </a:xfrm>
          <a:prstGeom prst="rect">
            <a:avLst/>
          </a:prstGeom>
        </p:spPr>
      </p:pic>
    </p:spTree>
    <p:extLst>
      <p:ext uri="{BB962C8B-B14F-4D97-AF65-F5344CB8AC3E}">
        <p14:creationId xmlns:p14="http://schemas.microsoft.com/office/powerpoint/2010/main" val="291627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FB31-E2FB-4D46-98EE-8C9512DAA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4A6C28-74A3-44E7-8DB8-CB8F27837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B57455-C5B1-448B-AB7B-B764B1F0E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EE02E-0061-4325-967F-06C209EC1C19}"/>
              </a:ext>
            </a:extLst>
          </p:cNvPr>
          <p:cNvSpPr>
            <a:spLocks noGrp="1"/>
          </p:cNvSpPr>
          <p:nvPr>
            <p:ph type="dt" sz="half" idx="10"/>
          </p:nvPr>
        </p:nvSpPr>
        <p:spPr/>
        <p:txBody>
          <a:bodyPr/>
          <a:lstStyle/>
          <a:p>
            <a:fld id="{9EFEEF2C-9447-41A0-91B4-1DDF56DEBE79}" type="datetimeFigureOut">
              <a:rPr lang="en-US" smtClean="0"/>
              <a:t>3/29/2022</a:t>
            </a:fld>
            <a:endParaRPr lang="en-US"/>
          </a:p>
        </p:txBody>
      </p:sp>
      <p:sp>
        <p:nvSpPr>
          <p:cNvPr id="6" name="Footer Placeholder 5">
            <a:extLst>
              <a:ext uri="{FF2B5EF4-FFF2-40B4-BE49-F238E27FC236}">
                <a16:creationId xmlns:a16="http://schemas.microsoft.com/office/drawing/2014/main" id="{6992D6F0-BCE2-4A9C-BC45-4EFA11AC2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17420F-3847-4564-B5F2-16B2C1949E0F}"/>
              </a:ext>
            </a:extLst>
          </p:cNvPr>
          <p:cNvSpPr>
            <a:spLocks noGrp="1"/>
          </p:cNvSpPr>
          <p:nvPr>
            <p:ph type="sldNum" sz="quarter" idx="12"/>
          </p:nvPr>
        </p:nvSpPr>
        <p:spPr/>
        <p:txBody>
          <a:bodyPr/>
          <a:lstStyle/>
          <a:p>
            <a:fld id="{528534FB-A7E9-48FE-A3EA-54AB893D2333}" type="slidenum">
              <a:rPr lang="en-US" smtClean="0"/>
              <a:t>‹#›</a:t>
            </a:fld>
            <a:endParaRPr lang="en-US"/>
          </a:p>
        </p:txBody>
      </p:sp>
    </p:spTree>
    <p:extLst>
      <p:ext uri="{BB962C8B-B14F-4D97-AF65-F5344CB8AC3E}">
        <p14:creationId xmlns:p14="http://schemas.microsoft.com/office/powerpoint/2010/main" val="331333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5D2C7-719F-418A-BCFF-E3D49C38A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B75ABE-007D-4BA1-9127-6F1EC00CC9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09AA91-0BE1-4A95-8084-1C859E160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CB5088-386B-484A-8448-D24ADB2B8963}"/>
              </a:ext>
            </a:extLst>
          </p:cNvPr>
          <p:cNvSpPr>
            <a:spLocks noGrp="1"/>
          </p:cNvSpPr>
          <p:nvPr>
            <p:ph type="dt" sz="half" idx="10"/>
          </p:nvPr>
        </p:nvSpPr>
        <p:spPr/>
        <p:txBody>
          <a:bodyPr/>
          <a:lstStyle/>
          <a:p>
            <a:fld id="{9EFEEF2C-9447-41A0-91B4-1DDF56DEBE79}" type="datetimeFigureOut">
              <a:rPr lang="en-US" smtClean="0"/>
              <a:t>3/29/2022</a:t>
            </a:fld>
            <a:endParaRPr lang="en-US"/>
          </a:p>
        </p:txBody>
      </p:sp>
      <p:sp>
        <p:nvSpPr>
          <p:cNvPr id="6" name="Footer Placeholder 5">
            <a:extLst>
              <a:ext uri="{FF2B5EF4-FFF2-40B4-BE49-F238E27FC236}">
                <a16:creationId xmlns:a16="http://schemas.microsoft.com/office/drawing/2014/main" id="{856E7BDA-36E3-450C-A5D8-01BF94965F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44B20-9C02-4842-A4B8-5B0599E90754}"/>
              </a:ext>
            </a:extLst>
          </p:cNvPr>
          <p:cNvSpPr>
            <a:spLocks noGrp="1"/>
          </p:cNvSpPr>
          <p:nvPr>
            <p:ph type="sldNum" sz="quarter" idx="12"/>
          </p:nvPr>
        </p:nvSpPr>
        <p:spPr/>
        <p:txBody>
          <a:bodyPr/>
          <a:lstStyle/>
          <a:p>
            <a:fld id="{528534FB-A7E9-48FE-A3EA-54AB893D2333}" type="slidenum">
              <a:rPr lang="en-US" smtClean="0"/>
              <a:t>‹#›</a:t>
            </a:fld>
            <a:endParaRPr lang="en-US"/>
          </a:p>
        </p:txBody>
      </p:sp>
    </p:spTree>
    <p:extLst>
      <p:ext uri="{BB962C8B-B14F-4D97-AF65-F5344CB8AC3E}">
        <p14:creationId xmlns:p14="http://schemas.microsoft.com/office/powerpoint/2010/main" val="10110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246484-6D16-4A17-9BE8-4C3D5F4D26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43C740-CFDF-45EF-BA93-7F99E95588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AEB5C-1CEB-4170-9C2B-CEADE76EE5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EEF2C-9447-41A0-91B4-1DDF56DEBE79}" type="datetimeFigureOut">
              <a:rPr lang="en-US" smtClean="0"/>
              <a:t>3/29/2022</a:t>
            </a:fld>
            <a:endParaRPr lang="en-US"/>
          </a:p>
        </p:txBody>
      </p:sp>
      <p:sp>
        <p:nvSpPr>
          <p:cNvPr id="5" name="Footer Placeholder 4">
            <a:extLst>
              <a:ext uri="{FF2B5EF4-FFF2-40B4-BE49-F238E27FC236}">
                <a16:creationId xmlns:a16="http://schemas.microsoft.com/office/drawing/2014/main" id="{88684FAA-5E39-474A-9426-DEF663840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24F45D-B127-458C-A611-82386D7939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534FB-A7E9-48FE-A3EA-54AB893D2333}" type="slidenum">
              <a:rPr lang="en-US" smtClean="0"/>
              <a:t>‹#›</a:t>
            </a:fld>
            <a:endParaRPr lang="en-US"/>
          </a:p>
        </p:txBody>
      </p:sp>
    </p:spTree>
    <p:extLst>
      <p:ext uri="{BB962C8B-B14F-4D97-AF65-F5344CB8AC3E}">
        <p14:creationId xmlns:p14="http://schemas.microsoft.com/office/powerpoint/2010/main" val="2666336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3797300" y="6356351"/>
            <a:ext cx="7467600" cy="328613"/>
          </a:xfrm>
          <a:prstGeom prst="rect">
            <a:avLst/>
          </a:prstGeom>
        </p:spPr>
        <p:txBody>
          <a:bodyPr vert="horz" lIns="0" tIns="0" rIns="91440" bIns="0" rtlCol="0" anchor="b">
            <a:normAutofit/>
          </a:bodyPr>
          <a:lstStyle>
            <a:lvl1pPr algn="r" eaLnBrk="1" hangingPunct="1">
              <a:defRPr sz="1400" b="0">
                <a:solidFill>
                  <a:schemeClr val="tx1">
                    <a:tint val="75000"/>
                  </a:schemeClr>
                </a:solidFill>
                <a:latin typeface="+mn-lt"/>
                <a:ea typeface="+mn-ea"/>
                <a:cs typeface="Times New Roman" pitchFamily="18" charset="0"/>
              </a:defRPr>
            </a:lvl1pPr>
          </a:lstStyle>
          <a:p>
            <a:pPr>
              <a:defRPr/>
            </a:pPr>
            <a:endParaRPr lang="en-US"/>
          </a:p>
        </p:txBody>
      </p:sp>
      <p:sp>
        <p:nvSpPr>
          <p:cNvPr id="5" name="Date Placeholder 4"/>
          <p:cNvSpPr>
            <a:spLocks noGrp="1"/>
          </p:cNvSpPr>
          <p:nvPr>
            <p:ph type="dt" sz="half" idx="2"/>
          </p:nvPr>
        </p:nvSpPr>
        <p:spPr>
          <a:xfrm>
            <a:off x="912284" y="6329364"/>
            <a:ext cx="2844800" cy="365125"/>
          </a:xfrm>
          <a:prstGeom prst="rect">
            <a:avLst/>
          </a:prstGeom>
        </p:spPr>
        <p:txBody>
          <a:bodyPr vert="horz" lIns="0" tIns="0" rIns="91440" bIns="0" rtlCol="0" anchor="b">
            <a:normAutofit/>
          </a:bodyPr>
          <a:lstStyle>
            <a:lvl1pPr algn="l" eaLnBrk="1" hangingPunct="1">
              <a:defRPr sz="1400" b="0">
                <a:solidFill>
                  <a:schemeClr val="tx1">
                    <a:tint val="75000"/>
                  </a:schemeClr>
                </a:solidFill>
                <a:latin typeface="+mn-lt"/>
                <a:ea typeface="+mn-ea"/>
                <a:cs typeface="Times New Roman" pitchFamily="18" charset="0"/>
              </a:defRPr>
            </a:lvl1pPr>
          </a:lstStyle>
          <a:p>
            <a:pPr>
              <a:defRPr/>
            </a:pPr>
            <a:endParaRPr lang="en-US"/>
          </a:p>
        </p:txBody>
      </p:sp>
    </p:spTree>
    <p:extLst>
      <p:ext uri="{BB962C8B-B14F-4D97-AF65-F5344CB8AC3E}">
        <p14:creationId xmlns:p14="http://schemas.microsoft.com/office/powerpoint/2010/main" val="2165929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rtl="0" eaLnBrk="0" fontAlgn="base" hangingPunct="0">
        <a:spcBef>
          <a:spcPct val="0"/>
        </a:spcBef>
        <a:spcAft>
          <a:spcPct val="0"/>
        </a:spcAft>
        <a:defRPr sz="2600" cap="all">
          <a:solidFill>
            <a:schemeClr val="tx1"/>
          </a:solidFill>
          <a:latin typeface="+mj-lt"/>
          <a:ea typeface="MS PGothic" pitchFamily="34" charset="-128"/>
          <a:cs typeface="+mj-cs"/>
        </a:defRPr>
      </a:lvl1pPr>
      <a:lvl2pPr algn="l" rtl="0" eaLnBrk="0" fontAlgn="base" hangingPunct="0">
        <a:spcBef>
          <a:spcPct val="0"/>
        </a:spcBef>
        <a:spcAft>
          <a:spcPct val="0"/>
        </a:spcAft>
        <a:defRPr sz="2600">
          <a:solidFill>
            <a:schemeClr val="tx1"/>
          </a:solidFill>
          <a:latin typeface="Arial Bold" charset="0"/>
          <a:ea typeface="MS PGothic" pitchFamily="34" charset="-128"/>
        </a:defRPr>
      </a:lvl2pPr>
      <a:lvl3pPr algn="l" rtl="0" eaLnBrk="0" fontAlgn="base" hangingPunct="0">
        <a:spcBef>
          <a:spcPct val="0"/>
        </a:spcBef>
        <a:spcAft>
          <a:spcPct val="0"/>
        </a:spcAft>
        <a:defRPr sz="2600">
          <a:solidFill>
            <a:schemeClr val="tx1"/>
          </a:solidFill>
          <a:latin typeface="Arial Bold" charset="0"/>
          <a:ea typeface="MS PGothic" pitchFamily="34" charset="-128"/>
        </a:defRPr>
      </a:lvl3pPr>
      <a:lvl4pPr algn="l" rtl="0" eaLnBrk="0" fontAlgn="base" hangingPunct="0">
        <a:spcBef>
          <a:spcPct val="0"/>
        </a:spcBef>
        <a:spcAft>
          <a:spcPct val="0"/>
        </a:spcAft>
        <a:defRPr sz="2600">
          <a:solidFill>
            <a:schemeClr val="tx1"/>
          </a:solidFill>
          <a:latin typeface="Arial Bold" charset="0"/>
          <a:ea typeface="MS PGothic" pitchFamily="34" charset="-128"/>
        </a:defRPr>
      </a:lvl4pPr>
      <a:lvl5pPr algn="l" rtl="0" eaLnBrk="0" fontAlgn="base" hangingPunct="0">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428591-2898-4C27-8827-27FB09C7881E}"/>
              </a:ext>
            </a:extLst>
          </p:cNvPr>
          <p:cNvSpPr txBox="1">
            <a:spLocks/>
          </p:cNvSpPr>
          <p:nvPr/>
        </p:nvSpPr>
        <p:spPr>
          <a:xfrm>
            <a:off x="6309360" y="996750"/>
            <a:ext cx="5649140" cy="1641545"/>
          </a:xfrm>
          <a:prstGeom prst="rect">
            <a:avLst/>
          </a:prstGeom>
        </p:spPr>
        <p:txBody>
          <a:bodyPr vert="horz" wrap="square" lIns="0" tIns="0" rIns="0" bIns="0" numCol="1" anchor="b"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br>
              <a:rPr lang="en-US" sz="2800" b="1" cap="all" dirty="0">
                <a:ea typeface="MS PGothic" pitchFamily="34" charset="-128"/>
              </a:rPr>
            </a:br>
            <a:r>
              <a:rPr lang="en-US" sz="2800" dirty="0">
                <a:solidFill>
                  <a:srgbClr val="FFFFFF"/>
                </a:solidFill>
                <a:latin typeface="Calibri" panose="020F0502020204030204" pitchFamily="34" charset="0"/>
                <a:ea typeface="Calibri" panose="020F0502020204030204" pitchFamily="34" charset="0"/>
              </a:rPr>
              <a:t>Assessing Arabic Literacy in the Middle East and North Africa (MENA)</a:t>
            </a:r>
            <a:br>
              <a:rPr lang="en-US" sz="2800" dirty="0">
                <a:solidFill>
                  <a:srgbClr val="FFFFFF"/>
                </a:solidFill>
                <a:latin typeface="Calibri" panose="020F0502020204030204" pitchFamily="34" charset="0"/>
                <a:ea typeface="Calibri" panose="020F0502020204030204" pitchFamily="34" charset="0"/>
              </a:rPr>
            </a:br>
            <a:br>
              <a:rPr lang="en-US" sz="2800" dirty="0">
                <a:solidFill>
                  <a:srgbClr val="FFFFFF"/>
                </a:solidFill>
                <a:latin typeface="Calibri" panose="020F0502020204030204" pitchFamily="34" charset="0"/>
                <a:ea typeface="Calibri" panose="020F0502020204030204" pitchFamily="34" charset="0"/>
              </a:rPr>
            </a:br>
            <a:r>
              <a:rPr lang="ar-SA" sz="2800" dirty="0">
                <a:solidFill>
                  <a:srgbClr val="FFFFFF"/>
                </a:solidFill>
                <a:latin typeface="Sakkal Majalla" panose="02000000000000000000" pitchFamily="2" charset="-78"/>
                <a:ea typeface="Calibri" panose="020F0502020204030204" pitchFamily="34" charset="0"/>
                <a:cs typeface="Sakkal Majalla" panose="02000000000000000000" pitchFamily="2" charset="-78"/>
              </a:rPr>
              <a:t>تقييم تعليم الكتابة والقراءة باللغة العربية في منطقة الشرق الأوسط وشمال أفريقيا</a:t>
            </a:r>
            <a:endParaRPr lang="en-US" sz="2800" b="1" cap="all" dirty="0">
              <a:ea typeface="MS PGothic" pitchFamily="34" charset="-128"/>
            </a:endParaRPr>
          </a:p>
        </p:txBody>
      </p:sp>
      <p:sp>
        <p:nvSpPr>
          <p:cNvPr id="4" name="Title 1">
            <a:extLst>
              <a:ext uri="{FF2B5EF4-FFF2-40B4-BE49-F238E27FC236}">
                <a16:creationId xmlns:a16="http://schemas.microsoft.com/office/drawing/2014/main" id="{8BA7509D-6E6F-4159-8B10-F18750156E19}"/>
              </a:ext>
            </a:extLst>
          </p:cNvPr>
          <p:cNvSpPr txBox="1">
            <a:spLocks/>
          </p:cNvSpPr>
          <p:nvPr/>
        </p:nvSpPr>
        <p:spPr bwMode="auto">
          <a:xfrm>
            <a:off x="6085840" y="2822002"/>
            <a:ext cx="5872660" cy="1641544"/>
          </a:xfrm>
          <a:prstGeom prst="rect">
            <a:avLst/>
          </a:prstGeom>
          <a:noFill/>
          <a:ln>
            <a:noFill/>
          </a:ln>
        </p:spPr>
        <p:txBody>
          <a:bodyPr vert="horz" wrap="square" lIns="0" tIns="0" rIns="0" bIns="0" numCol="1" anchor="t" anchorCtr="0" compatLnSpc="1">
            <a:prstTxWarp prst="textNoShape">
              <a:avLst/>
            </a:prstTxWarp>
            <a:normAutofit fontScale="92500"/>
          </a:bodyPr>
          <a:lstStyle>
            <a:lvl1pPr algn="l" rtl="0" eaLnBrk="0" fontAlgn="base" hangingPunct="0">
              <a:lnSpc>
                <a:spcPct val="100000"/>
              </a:lnSpc>
              <a:spcBef>
                <a:spcPts val="0"/>
              </a:spcBef>
              <a:spcAft>
                <a:spcPct val="0"/>
              </a:spcAft>
              <a:defRPr sz="3600" b="1" cap="all" baseline="0">
                <a:solidFill>
                  <a:schemeClr val="tx1"/>
                </a:solidFill>
                <a:latin typeface="+mj-lt"/>
                <a:ea typeface="MS PGothic" pitchFamily="34" charset="-128"/>
                <a:cs typeface="+mj-cs"/>
              </a:defRPr>
            </a:lvl1pPr>
            <a:lvl2pPr algn="l" rtl="0" eaLnBrk="0" fontAlgn="base" hangingPunct="0">
              <a:spcBef>
                <a:spcPct val="0"/>
              </a:spcBef>
              <a:spcAft>
                <a:spcPct val="0"/>
              </a:spcAft>
              <a:defRPr sz="2600">
                <a:solidFill>
                  <a:schemeClr val="tx1"/>
                </a:solidFill>
                <a:latin typeface="Arial Bold" charset="0"/>
                <a:ea typeface="MS PGothic" pitchFamily="34" charset="-128"/>
              </a:defRPr>
            </a:lvl2pPr>
            <a:lvl3pPr algn="l" rtl="0" eaLnBrk="0" fontAlgn="base" hangingPunct="0">
              <a:spcBef>
                <a:spcPct val="0"/>
              </a:spcBef>
              <a:spcAft>
                <a:spcPct val="0"/>
              </a:spcAft>
              <a:defRPr sz="2600">
                <a:solidFill>
                  <a:schemeClr val="tx1"/>
                </a:solidFill>
                <a:latin typeface="Arial Bold" charset="0"/>
                <a:ea typeface="MS PGothic" pitchFamily="34" charset="-128"/>
              </a:defRPr>
            </a:lvl3pPr>
            <a:lvl4pPr algn="l" rtl="0" eaLnBrk="0" fontAlgn="base" hangingPunct="0">
              <a:spcBef>
                <a:spcPct val="0"/>
              </a:spcBef>
              <a:spcAft>
                <a:spcPct val="0"/>
              </a:spcAft>
              <a:defRPr sz="2600">
                <a:solidFill>
                  <a:schemeClr val="tx1"/>
                </a:solidFill>
                <a:latin typeface="Arial Bold" charset="0"/>
                <a:ea typeface="MS PGothic" pitchFamily="34" charset="-128"/>
              </a:defRPr>
            </a:lvl4pPr>
            <a:lvl5pPr algn="l" rtl="0" eaLnBrk="0" fontAlgn="base" hangingPunct="0">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l"/>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Webinar 4: Assessments to Support Early Grade Arabic Language Learning</a:t>
            </a:r>
          </a:p>
          <a:p>
            <a:pPr algn="l"/>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l" rtl="1"/>
            <a:r>
              <a:rPr lang="ar-SA" sz="2000"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الحوار الرابع عبر شبكة الإنترنت: </a:t>
            </a:r>
            <a:r>
              <a:rPr lang="en-US" sz="2000"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 </a:t>
            </a:r>
            <a:r>
              <a:rPr lang="ar-SA" sz="2000"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تقييمات لدعم تعلّم اللغة العربية في الصفوف الأولى</a:t>
            </a:r>
            <a:endParaRPr lang="en-US" sz="2000" dirty="0">
              <a:solidFill>
                <a:schemeClr val="bg1"/>
              </a:solidFill>
              <a:latin typeface="Sakkal Majalla" panose="02000000000000000000" pitchFamily="2" charset="-78"/>
              <a:cs typeface="Sakkal Majalla" panose="02000000000000000000" pitchFamily="2" charset="-78"/>
            </a:endParaRPr>
          </a:p>
          <a:p>
            <a:pPr algn="l"/>
            <a:endParaRPr lang="en-US" sz="2000" dirty="0">
              <a:solidFill>
                <a:schemeClr val="bg1"/>
              </a:solidFill>
              <a:latin typeface="Calibri" panose="020F0502020204030204" pitchFamily="34" charset="0"/>
              <a:cs typeface="Calibri" panose="020F0502020204030204" pitchFamily="34" charset="0"/>
            </a:endParaRPr>
          </a:p>
        </p:txBody>
      </p:sp>
      <p:sp>
        <p:nvSpPr>
          <p:cNvPr id="8" name="Text Placeholder 3">
            <a:extLst>
              <a:ext uri="{FF2B5EF4-FFF2-40B4-BE49-F238E27FC236}">
                <a16:creationId xmlns:a16="http://schemas.microsoft.com/office/drawing/2014/main" id="{99B29B41-8AD6-44C9-932D-1D8F73E57321}"/>
              </a:ext>
            </a:extLst>
          </p:cNvPr>
          <p:cNvSpPr txBox="1">
            <a:spLocks/>
          </p:cNvSpPr>
          <p:nvPr/>
        </p:nvSpPr>
        <p:spPr bwMode="auto">
          <a:xfrm>
            <a:off x="8391341" y="4861408"/>
            <a:ext cx="1706485"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342900" indent="-342900" algn="r" rtl="0" eaLnBrk="0" fontAlgn="base" hangingPunct="0">
              <a:lnSpc>
                <a:spcPct val="100000"/>
              </a:lnSpc>
              <a:spcBef>
                <a:spcPct val="20000"/>
              </a:spcBef>
              <a:spcAft>
                <a:spcPct val="0"/>
              </a:spcAft>
              <a:buClr>
                <a:srgbClr val="00783C"/>
              </a:buClr>
              <a:defRPr sz="1500" b="0" i="0" baseline="0">
                <a:solidFill>
                  <a:schemeClr val="tx1"/>
                </a:solidFill>
                <a:latin typeface="Arial"/>
                <a:ea typeface="MS PGothic" pitchFamily="34" charset="-128"/>
                <a:cs typeface="Arial"/>
              </a:defRPr>
            </a:lvl1pPr>
            <a:lvl2pPr marL="742950" indent="-285750" algn="l" rtl="0" eaLnBrk="0" fontAlgn="base" hangingPunct="0">
              <a:spcBef>
                <a:spcPct val="20000"/>
              </a:spcBef>
              <a:spcAft>
                <a:spcPct val="0"/>
              </a:spcAft>
              <a:buClr>
                <a:srgbClr val="00783C"/>
              </a:buClr>
              <a:buFont typeface="Wingdings" panose="05000000000000000000" pitchFamily="2" charset="2"/>
              <a:defRPr b="0" i="0">
                <a:solidFill>
                  <a:schemeClr val="tx1"/>
                </a:solidFill>
                <a:latin typeface="Andes ExtraLight"/>
                <a:ea typeface="MS PGothic" pitchFamily="34" charset="-128"/>
                <a:cs typeface="Andes ExtraLight"/>
              </a:defRPr>
            </a:lvl2pPr>
            <a:lvl3pPr marL="4763" indent="909638" algn="l" rtl="0" eaLnBrk="0" fontAlgn="base" hangingPunct="0">
              <a:spcBef>
                <a:spcPct val="20000"/>
              </a:spcBef>
              <a:spcAft>
                <a:spcPct val="0"/>
              </a:spcAft>
              <a:buClr>
                <a:srgbClr val="00783C"/>
              </a:buClr>
              <a:defRPr b="0" i="0">
                <a:solidFill>
                  <a:schemeClr val="tx1"/>
                </a:solidFill>
                <a:latin typeface="Andes ExtraLight"/>
                <a:ea typeface="MS PGothic" pitchFamily="34" charset="-128"/>
                <a:cs typeface="Andes ExtraLight"/>
              </a:defRPr>
            </a:lvl3pPr>
            <a:lvl4pPr marL="1600200" indent="-228600" algn="l" rtl="0" eaLnBrk="0" fontAlgn="base" hangingPunct="0">
              <a:spcBef>
                <a:spcPct val="20000"/>
              </a:spcBef>
              <a:spcAft>
                <a:spcPct val="0"/>
              </a:spcAft>
              <a:buClr>
                <a:srgbClr val="00783C"/>
              </a:buClr>
              <a:defRPr b="0" i="0">
                <a:solidFill>
                  <a:schemeClr val="tx1"/>
                </a:solidFill>
                <a:latin typeface="Andes ExtraLight"/>
                <a:ea typeface="MS PGothic" pitchFamily="34" charset="-128"/>
                <a:cs typeface="Andes ExtraLight"/>
              </a:defRPr>
            </a:lvl4pPr>
            <a:lvl5pPr marL="2057400" indent="-228600" algn="l" rtl="0" eaLnBrk="0" fontAlgn="base" hangingPunct="0">
              <a:spcBef>
                <a:spcPct val="20000"/>
              </a:spcBef>
              <a:spcAft>
                <a:spcPct val="0"/>
              </a:spcAft>
              <a:buClr>
                <a:srgbClr val="00783C"/>
              </a:buClr>
              <a:defRPr b="0" i="0">
                <a:solidFill>
                  <a:schemeClr val="tx1"/>
                </a:solidFill>
                <a:latin typeface="Andes ExtraLight"/>
                <a:ea typeface="MS PGothic" pitchFamily="34" charset="-128"/>
                <a:cs typeface="Andes ExtraLight"/>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
                <a:srgbClr val="00783C"/>
              </a:buClr>
              <a:buSzTx/>
              <a:buFontTx/>
              <a:buNone/>
              <a:tabLst/>
              <a:defRPr/>
            </a:pPr>
            <a:r>
              <a:rPr kumimoji="0" lang="en-US" sz="1500" b="0" i="0" u="none" strike="noStrike" kern="0" cap="none" spc="0" normalizeH="0" baseline="0" noProof="0" dirty="0">
                <a:ln>
                  <a:noFill/>
                </a:ln>
                <a:solidFill>
                  <a:schemeClr val="bg1">
                    <a:lumMod val="65000"/>
                  </a:schemeClr>
                </a:solidFill>
                <a:effectLst/>
                <a:uLnTx/>
                <a:uFillTx/>
                <a:latin typeface="Arial"/>
                <a:ea typeface="MS PGothic" pitchFamily="34" charset="-128"/>
                <a:cs typeface="Arial"/>
              </a:rPr>
              <a:t>March 29, 2022</a:t>
            </a:r>
          </a:p>
          <a:p>
            <a:pPr marL="342900" marR="0" lvl="0" indent="-342900" algn="ctr" defTabSz="914400" rtl="0" eaLnBrk="0" fontAlgn="base" latinLnBrk="0" hangingPunct="0">
              <a:lnSpc>
                <a:spcPct val="100000"/>
              </a:lnSpc>
              <a:spcBef>
                <a:spcPct val="20000"/>
              </a:spcBef>
              <a:spcAft>
                <a:spcPct val="0"/>
              </a:spcAft>
              <a:buClr>
                <a:srgbClr val="00783C"/>
              </a:buClr>
              <a:buSzTx/>
              <a:buFontTx/>
              <a:buNone/>
              <a:tabLst/>
              <a:defRPr/>
            </a:pPr>
            <a:r>
              <a:rPr kumimoji="0" lang="ar-SA" sz="1500" b="0" i="0" u="none" strike="noStrike" kern="0" cap="none" spc="0" normalizeH="0" baseline="0" noProof="0" dirty="0">
                <a:ln>
                  <a:noFill/>
                </a:ln>
                <a:solidFill>
                  <a:schemeClr val="bg1">
                    <a:lumMod val="65000"/>
                  </a:schemeClr>
                </a:solidFill>
                <a:effectLst/>
                <a:uLnTx/>
                <a:uFillTx/>
                <a:latin typeface="Sakkal Majalla" panose="02000000000000000000" pitchFamily="2" charset="-78"/>
                <a:ea typeface="MS PGothic" pitchFamily="34" charset="-128"/>
                <a:cs typeface="Sakkal Majalla" panose="02000000000000000000" pitchFamily="2" charset="-78"/>
              </a:rPr>
              <a:t>29 مارس 2022</a:t>
            </a:r>
            <a:endParaRPr kumimoji="0" lang="en-US" sz="1500" b="0" i="0" u="none" strike="noStrike" kern="0" cap="none" spc="0" normalizeH="0" baseline="0" noProof="0" dirty="0">
              <a:ln>
                <a:noFill/>
              </a:ln>
              <a:solidFill>
                <a:schemeClr val="bg1">
                  <a:lumMod val="65000"/>
                </a:schemeClr>
              </a:solidFill>
              <a:effectLst/>
              <a:uLnTx/>
              <a:uFillTx/>
              <a:latin typeface="Sakkal Majalla" panose="02000000000000000000" pitchFamily="2" charset="-78"/>
              <a:ea typeface="MS PGothic" pitchFamily="34" charset="-128"/>
              <a:cs typeface="Sakkal Majalla" panose="02000000000000000000" pitchFamily="2" charset="-78"/>
            </a:endParaRPr>
          </a:p>
        </p:txBody>
      </p:sp>
    </p:spTree>
    <p:extLst>
      <p:ext uri="{BB962C8B-B14F-4D97-AF65-F5344CB8AC3E}">
        <p14:creationId xmlns:p14="http://schemas.microsoft.com/office/powerpoint/2010/main" val="160554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A1DB-2115-487A-B1FA-7F2B4702BE6C}"/>
              </a:ext>
            </a:extLst>
          </p:cNvPr>
          <p:cNvSpPr>
            <a:spLocks noGrp="1"/>
          </p:cNvSpPr>
          <p:nvPr>
            <p:ph type="title"/>
          </p:nvPr>
        </p:nvSpPr>
        <p:spPr>
          <a:xfrm>
            <a:off x="512693" y="1038856"/>
            <a:ext cx="6001123" cy="925950"/>
          </a:xfrm>
        </p:spPr>
        <p:txBody>
          <a:bodyPr>
            <a:noAutofit/>
          </a:bodyPr>
          <a:lstStyle/>
          <a:p>
            <a:r>
              <a:rPr lang="en-US" sz="1800" dirty="0">
                <a:latin typeface="Sabon-Roman"/>
              </a:rPr>
              <a:t>MENA t</a:t>
            </a:r>
            <a:r>
              <a:rPr lang="en-US" sz="1800" b="0" i="0" u="none" strike="noStrike" baseline="0" dirty="0">
                <a:latin typeface="Sabon-Roman"/>
              </a:rPr>
              <a:t>eachers place a lot of emphasis on classroom assessments, </a:t>
            </a:r>
            <a:endParaRPr lang="en-US" sz="1800" dirty="0"/>
          </a:p>
        </p:txBody>
      </p:sp>
      <p:graphicFrame>
        <p:nvGraphicFramePr>
          <p:cNvPr id="6" name="Chart 5">
            <a:extLst>
              <a:ext uri="{FF2B5EF4-FFF2-40B4-BE49-F238E27FC236}">
                <a16:creationId xmlns:a16="http://schemas.microsoft.com/office/drawing/2014/main" id="{45D6F15A-3738-4CE4-A8DC-014D2E7B0E80}"/>
              </a:ext>
            </a:extLst>
          </p:cNvPr>
          <p:cNvGraphicFramePr>
            <a:graphicFrameLocks/>
          </p:cNvGraphicFramePr>
          <p:nvPr>
            <p:extLst>
              <p:ext uri="{D42A27DB-BD31-4B8C-83A1-F6EECF244321}">
                <p14:modId xmlns:p14="http://schemas.microsoft.com/office/powerpoint/2010/main" val="4066634409"/>
              </p:ext>
            </p:extLst>
          </p:nvPr>
        </p:nvGraphicFramePr>
        <p:xfrm>
          <a:off x="5526479" y="2563861"/>
          <a:ext cx="5712642" cy="40118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31398B52-ABBD-48E9-A99B-261468CCECCC}"/>
              </a:ext>
            </a:extLst>
          </p:cNvPr>
          <p:cNvGraphicFramePr>
            <a:graphicFrameLocks/>
          </p:cNvGraphicFramePr>
          <p:nvPr>
            <p:extLst>
              <p:ext uri="{D42A27DB-BD31-4B8C-83A1-F6EECF244321}">
                <p14:modId xmlns:p14="http://schemas.microsoft.com/office/powerpoint/2010/main" val="1906843372"/>
              </p:ext>
            </p:extLst>
          </p:nvPr>
        </p:nvGraphicFramePr>
        <p:xfrm>
          <a:off x="512693" y="2592898"/>
          <a:ext cx="5013786" cy="40118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8">
            <a:extLst>
              <a:ext uri="{FF2B5EF4-FFF2-40B4-BE49-F238E27FC236}">
                <a16:creationId xmlns:a16="http://schemas.microsoft.com/office/drawing/2014/main" id="{CE2C32B8-0B0C-4271-B2FF-F989C5F25599}"/>
              </a:ext>
            </a:extLst>
          </p:cNvPr>
          <p:cNvGraphicFramePr>
            <a:graphicFrameLocks noGrp="1"/>
          </p:cNvGraphicFramePr>
          <p:nvPr>
            <p:extLst>
              <p:ext uri="{D42A27DB-BD31-4B8C-83A1-F6EECF244321}">
                <p14:modId xmlns:p14="http://schemas.microsoft.com/office/powerpoint/2010/main" val="4177819516"/>
              </p:ext>
            </p:extLst>
          </p:nvPr>
        </p:nvGraphicFramePr>
        <p:xfrm>
          <a:off x="512693" y="6494097"/>
          <a:ext cx="8128000" cy="37084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401150700"/>
                    </a:ext>
                  </a:extLst>
                </a:gridCol>
              </a:tblGrid>
              <a:tr h="370840">
                <a:tc>
                  <a:txBody>
                    <a:bodyPr/>
                    <a:lstStyle/>
                    <a:p>
                      <a:r>
                        <a:rPr lang="en-US" sz="1200" dirty="0"/>
                        <a:t>Source: Calculations based on PIRLS 2016</a:t>
                      </a:r>
                    </a:p>
                  </a:txBody>
                  <a:tcPr/>
                </a:tc>
                <a:extLst>
                  <a:ext uri="{0D108BD9-81ED-4DB2-BD59-A6C34878D82A}">
                    <a16:rowId xmlns:a16="http://schemas.microsoft.com/office/drawing/2014/main" val="155828249"/>
                  </a:ext>
                </a:extLst>
              </a:tr>
            </a:tbl>
          </a:graphicData>
        </a:graphic>
      </p:graphicFrame>
      <p:graphicFrame>
        <p:nvGraphicFramePr>
          <p:cNvPr id="15" name="Table 8">
            <a:extLst>
              <a:ext uri="{FF2B5EF4-FFF2-40B4-BE49-F238E27FC236}">
                <a16:creationId xmlns:a16="http://schemas.microsoft.com/office/drawing/2014/main" id="{F35AB062-1764-420A-A5EA-5BCE5D763698}"/>
              </a:ext>
            </a:extLst>
          </p:cNvPr>
          <p:cNvGraphicFramePr>
            <a:graphicFrameLocks noGrp="1"/>
          </p:cNvGraphicFramePr>
          <p:nvPr>
            <p:extLst>
              <p:ext uri="{D42A27DB-BD31-4B8C-83A1-F6EECF244321}">
                <p14:modId xmlns:p14="http://schemas.microsoft.com/office/powerpoint/2010/main" val="2798965819"/>
              </p:ext>
            </p:extLst>
          </p:nvPr>
        </p:nvGraphicFramePr>
        <p:xfrm>
          <a:off x="728875" y="1975398"/>
          <a:ext cx="10734249" cy="451739"/>
        </p:xfrm>
        <a:graphic>
          <a:graphicData uri="http://schemas.openxmlformats.org/drawingml/2006/table">
            <a:tbl>
              <a:tblPr firstRow="1" bandRow="1">
                <a:tableStyleId>{2D5ABB26-0587-4C30-8999-92F81FD0307C}</a:tableStyleId>
              </a:tblPr>
              <a:tblGrid>
                <a:gridCol w="10734249">
                  <a:extLst>
                    <a:ext uri="{9D8B030D-6E8A-4147-A177-3AD203B41FA5}">
                      <a16:colId xmlns:a16="http://schemas.microsoft.com/office/drawing/2014/main" val="3401150700"/>
                    </a:ext>
                  </a:extLst>
                </a:gridCol>
              </a:tblGrid>
              <a:tr h="451739">
                <a:tc>
                  <a:txBody>
                    <a:bodyPr/>
                    <a:lstStyle/>
                    <a:p>
                      <a:pPr algn="ctr"/>
                      <a:r>
                        <a:rPr lang="en-US" sz="1600" dirty="0"/>
                        <a:t>How much emphasis do you place on the following sources to monitor students’ progress in reading?</a:t>
                      </a:r>
                    </a:p>
                  </a:txBody>
                  <a:tcPr/>
                </a:tc>
                <a:extLst>
                  <a:ext uri="{0D108BD9-81ED-4DB2-BD59-A6C34878D82A}">
                    <a16:rowId xmlns:a16="http://schemas.microsoft.com/office/drawing/2014/main" val="155828249"/>
                  </a:ext>
                </a:extLst>
              </a:tr>
            </a:tbl>
          </a:graphicData>
        </a:graphic>
      </p:graphicFrame>
      <p:sp>
        <p:nvSpPr>
          <p:cNvPr id="8" name="Title 1">
            <a:extLst>
              <a:ext uri="{FF2B5EF4-FFF2-40B4-BE49-F238E27FC236}">
                <a16:creationId xmlns:a16="http://schemas.microsoft.com/office/drawing/2014/main" id="{3E65BA6F-1DFF-4F79-841E-4521C582D214}"/>
              </a:ext>
            </a:extLst>
          </p:cNvPr>
          <p:cNvSpPr txBox="1">
            <a:spLocks/>
          </p:cNvSpPr>
          <p:nvPr/>
        </p:nvSpPr>
        <p:spPr>
          <a:xfrm>
            <a:off x="277405" y="250037"/>
            <a:ext cx="10175631" cy="6246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t>4. Classroom assessment</a:t>
            </a:r>
          </a:p>
        </p:txBody>
      </p:sp>
      <p:sp>
        <p:nvSpPr>
          <p:cNvPr id="10" name="Title 1">
            <a:extLst>
              <a:ext uri="{FF2B5EF4-FFF2-40B4-BE49-F238E27FC236}">
                <a16:creationId xmlns:a16="http://schemas.microsoft.com/office/drawing/2014/main" id="{75FB249B-A221-4646-B3B3-1355EABDD8D6}"/>
              </a:ext>
            </a:extLst>
          </p:cNvPr>
          <p:cNvSpPr txBox="1">
            <a:spLocks/>
          </p:cNvSpPr>
          <p:nvPr/>
        </p:nvSpPr>
        <p:spPr>
          <a:xfrm>
            <a:off x="6075742" y="1223685"/>
            <a:ext cx="5430498" cy="717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latin typeface="Sakkal Majalla" panose="02000000000000000000" pitchFamily="2" charset="-78"/>
                <a:cs typeface="Sakkal Majalla" panose="02000000000000000000" pitchFamily="2" charset="-78"/>
              </a:rPr>
              <a:t>يولي المعلمون في منطقة الشرق الأوسط وشمال أفريقيا اهتماماً كبيرا للتقييم داخل الفصول الدراسية.</a:t>
            </a:r>
            <a:endParaRPr lang="en-US" sz="1800" dirty="0"/>
          </a:p>
        </p:txBody>
      </p:sp>
      <p:sp>
        <p:nvSpPr>
          <p:cNvPr id="11" name="Title 1">
            <a:extLst>
              <a:ext uri="{FF2B5EF4-FFF2-40B4-BE49-F238E27FC236}">
                <a16:creationId xmlns:a16="http://schemas.microsoft.com/office/drawing/2014/main" id="{11A8255C-8988-4601-8F83-BB52DF61750E}"/>
              </a:ext>
            </a:extLst>
          </p:cNvPr>
          <p:cNvSpPr txBox="1">
            <a:spLocks/>
          </p:cNvSpPr>
          <p:nvPr/>
        </p:nvSpPr>
        <p:spPr>
          <a:xfrm>
            <a:off x="1287493" y="302132"/>
            <a:ext cx="10175631" cy="6246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ar-SA" sz="3600" b="1" dirty="0">
                <a:latin typeface="Sakkal Majalla" panose="02000000000000000000" pitchFamily="2" charset="-78"/>
                <a:cs typeface="Sakkal Majalla" panose="02000000000000000000" pitchFamily="2" charset="-78"/>
              </a:rPr>
              <a:t>4. التقييم داخل الفصل</a:t>
            </a:r>
            <a:endParaRPr lang="en-US" sz="3600" b="1" dirty="0">
              <a:latin typeface="Sakkal Majalla" panose="02000000000000000000" pitchFamily="2" charset="-78"/>
              <a:cs typeface="Sakkal Majalla" panose="02000000000000000000" pitchFamily="2" charset="-78"/>
            </a:endParaRPr>
          </a:p>
        </p:txBody>
      </p:sp>
      <p:graphicFrame>
        <p:nvGraphicFramePr>
          <p:cNvPr id="12" name="Table 8">
            <a:extLst>
              <a:ext uri="{FF2B5EF4-FFF2-40B4-BE49-F238E27FC236}">
                <a16:creationId xmlns:a16="http://schemas.microsoft.com/office/drawing/2014/main" id="{A326DC0A-82C1-4D2C-AB9A-F3BEB7B737B9}"/>
              </a:ext>
            </a:extLst>
          </p:cNvPr>
          <p:cNvGraphicFramePr>
            <a:graphicFrameLocks noGrp="1"/>
          </p:cNvGraphicFramePr>
          <p:nvPr>
            <p:extLst>
              <p:ext uri="{D42A27DB-BD31-4B8C-83A1-F6EECF244321}">
                <p14:modId xmlns:p14="http://schemas.microsoft.com/office/powerpoint/2010/main" val="225601875"/>
              </p:ext>
            </p:extLst>
          </p:nvPr>
        </p:nvGraphicFramePr>
        <p:xfrm>
          <a:off x="728875" y="2265179"/>
          <a:ext cx="10734249" cy="335280"/>
        </p:xfrm>
        <a:graphic>
          <a:graphicData uri="http://schemas.openxmlformats.org/drawingml/2006/table">
            <a:tbl>
              <a:tblPr firstRow="1" bandRow="1">
                <a:tableStyleId>{2D5ABB26-0587-4C30-8999-92F81FD0307C}</a:tableStyleId>
              </a:tblPr>
              <a:tblGrid>
                <a:gridCol w="10734249">
                  <a:extLst>
                    <a:ext uri="{9D8B030D-6E8A-4147-A177-3AD203B41FA5}">
                      <a16:colId xmlns:a16="http://schemas.microsoft.com/office/drawing/2014/main" val="3401150700"/>
                    </a:ext>
                  </a:extLst>
                </a:gridCol>
              </a:tblGrid>
              <a:tr h="327720">
                <a:tc>
                  <a:txBody>
                    <a:bodyPr/>
                    <a:lstStyle/>
                    <a:p>
                      <a:pPr algn="ctr" rtl="1"/>
                      <a:r>
                        <a:rPr lang="ar-SA" sz="1600" dirty="0">
                          <a:latin typeface="Sakkal Majalla" panose="02000000000000000000" pitchFamily="2" charset="-78"/>
                          <a:cs typeface="Sakkal Majalla" panose="02000000000000000000" pitchFamily="2" charset="-78"/>
                        </a:rPr>
                        <a:t>ما هو قدر الاهتمام الذي توليه للمصادر التالية المتعلقة بمتابعة التقدم الذي يحرزه الطلاب في القراءة؟</a:t>
                      </a:r>
                      <a:endParaRPr lang="en-US" sz="16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55828249"/>
                  </a:ext>
                </a:extLst>
              </a:tr>
            </a:tbl>
          </a:graphicData>
        </a:graphic>
      </p:graphicFrame>
      <p:graphicFrame>
        <p:nvGraphicFramePr>
          <p:cNvPr id="14" name="Table 8">
            <a:extLst>
              <a:ext uri="{FF2B5EF4-FFF2-40B4-BE49-F238E27FC236}">
                <a16:creationId xmlns:a16="http://schemas.microsoft.com/office/drawing/2014/main" id="{5E8ED69D-0B51-448E-83E6-2D6E948AB73E}"/>
              </a:ext>
            </a:extLst>
          </p:cNvPr>
          <p:cNvGraphicFramePr>
            <a:graphicFrameLocks noGrp="1"/>
          </p:cNvGraphicFramePr>
          <p:nvPr>
            <p:extLst>
              <p:ext uri="{D42A27DB-BD31-4B8C-83A1-F6EECF244321}">
                <p14:modId xmlns:p14="http://schemas.microsoft.com/office/powerpoint/2010/main" val="3701310455"/>
              </p:ext>
            </p:extLst>
          </p:nvPr>
        </p:nvGraphicFramePr>
        <p:xfrm>
          <a:off x="7582206" y="6507384"/>
          <a:ext cx="4036036" cy="370840"/>
        </p:xfrm>
        <a:graphic>
          <a:graphicData uri="http://schemas.openxmlformats.org/drawingml/2006/table">
            <a:tbl>
              <a:tblPr firstRow="1" bandRow="1">
                <a:tableStyleId>{2D5ABB26-0587-4C30-8999-92F81FD0307C}</a:tableStyleId>
              </a:tblPr>
              <a:tblGrid>
                <a:gridCol w="4036036">
                  <a:extLst>
                    <a:ext uri="{9D8B030D-6E8A-4147-A177-3AD203B41FA5}">
                      <a16:colId xmlns:a16="http://schemas.microsoft.com/office/drawing/2014/main" val="3401150700"/>
                    </a:ext>
                  </a:extLst>
                </a:gridCol>
              </a:tblGrid>
              <a:tr h="370840">
                <a:tc>
                  <a:txBody>
                    <a:bodyPr/>
                    <a:lstStyle/>
                    <a:p>
                      <a:pPr algn="just" rtl="1"/>
                      <a:r>
                        <a:rPr lang="ar-SA" sz="1400" dirty="0">
                          <a:latin typeface="Sakkal Majalla" panose="02000000000000000000" pitchFamily="2" charset="-78"/>
                          <a:cs typeface="Sakkal Majalla" panose="02000000000000000000" pitchFamily="2" charset="-78"/>
                        </a:rPr>
                        <a:t>المصدر: إحصاءات مستنبطة من تقييم </a:t>
                      </a:r>
                      <a:r>
                        <a:rPr lang="ar-SA" sz="1400" dirty="0" err="1">
                          <a:latin typeface="Sakkal Majalla" panose="02000000000000000000" pitchFamily="2" charset="-78"/>
                          <a:cs typeface="Sakkal Majalla" panose="02000000000000000000" pitchFamily="2" charset="-78"/>
                        </a:rPr>
                        <a:t>بيرلز</a:t>
                      </a:r>
                      <a:r>
                        <a:rPr lang="ar-SA" sz="1400" dirty="0">
                          <a:latin typeface="Sakkal Majalla" panose="02000000000000000000" pitchFamily="2" charset="-78"/>
                          <a:cs typeface="Sakkal Majalla" panose="02000000000000000000" pitchFamily="2" charset="-78"/>
                        </a:rPr>
                        <a:t> لعام 2016</a:t>
                      </a:r>
                      <a:endParaRPr lang="en-US"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55828249"/>
                  </a:ext>
                </a:extLst>
              </a:tr>
            </a:tbl>
          </a:graphicData>
        </a:graphic>
      </p:graphicFrame>
      <p:sp>
        <p:nvSpPr>
          <p:cNvPr id="16" name="Rectangle 15">
            <a:extLst>
              <a:ext uri="{FF2B5EF4-FFF2-40B4-BE49-F238E27FC236}">
                <a16:creationId xmlns:a16="http://schemas.microsoft.com/office/drawing/2014/main" id="{004A02AF-776E-4E33-8653-24B408F1239C}"/>
              </a:ext>
            </a:extLst>
          </p:cNvPr>
          <p:cNvSpPr/>
          <p:nvPr/>
        </p:nvSpPr>
        <p:spPr>
          <a:xfrm>
            <a:off x="11773359" y="-24797"/>
            <a:ext cx="418641" cy="6858000"/>
          </a:xfrm>
          <a:prstGeom prst="rect">
            <a:avLst/>
          </a:prstGeom>
          <a:solidFill>
            <a:srgbClr val="021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41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8D85AF2-94EB-4C79-8B3C-A12C855B7B39}"/>
              </a:ext>
            </a:extLst>
          </p:cNvPr>
          <p:cNvGraphicFramePr>
            <a:graphicFrameLocks/>
          </p:cNvGraphicFramePr>
          <p:nvPr>
            <p:extLst>
              <p:ext uri="{D42A27DB-BD31-4B8C-83A1-F6EECF244321}">
                <p14:modId xmlns:p14="http://schemas.microsoft.com/office/powerpoint/2010/main" val="2108466457"/>
              </p:ext>
            </p:extLst>
          </p:nvPr>
        </p:nvGraphicFramePr>
        <p:xfrm>
          <a:off x="704850" y="2000250"/>
          <a:ext cx="5095875" cy="4067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FF086468-53AD-41FE-95C6-4A6234A7AA2E}"/>
              </a:ext>
            </a:extLst>
          </p:cNvPr>
          <p:cNvGraphicFramePr>
            <a:graphicFrameLocks/>
          </p:cNvGraphicFramePr>
          <p:nvPr/>
        </p:nvGraphicFramePr>
        <p:xfrm>
          <a:off x="6391276" y="2000250"/>
          <a:ext cx="5297959" cy="440997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0149958-ED3A-45CD-AE34-C5945C4CD83A}"/>
              </a:ext>
            </a:extLst>
          </p:cNvPr>
          <p:cNvSpPr>
            <a:spLocks noGrp="1"/>
          </p:cNvSpPr>
          <p:nvPr>
            <p:ph type="title"/>
          </p:nvPr>
        </p:nvSpPr>
        <p:spPr>
          <a:xfrm>
            <a:off x="418641" y="122457"/>
            <a:ext cx="11635468" cy="754789"/>
          </a:xfrm>
        </p:spPr>
        <p:txBody>
          <a:bodyPr vert="horz" lIns="91440" tIns="45720" rIns="91440" bIns="45720" rtlCol="0" anchor="ctr">
            <a:noAutofit/>
          </a:bodyPr>
          <a:lstStyle/>
          <a:p>
            <a:r>
              <a:rPr lang="en-US" sz="1800" dirty="0">
                <a:latin typeface="Sabon-Roman"/>
              </a:rPr>
              <a:t>B</a:t>
            </a:r>
            <a:r>
              <a:rPr lang="en-US" sz="1800" b="0" i="0" u="none" strike="noStrike" baseline="0" dirty="0">
                <a:latin typeface="Sabon-Roman"/>
              </a:rPr>
              <a:t>ut classroom assessments are often ineffective and based on outdated pedagogical practices, focusing on students’ promotion and retention with less emphasis on improving instruction or making judgement about teachers’ effectiveness</a:t>
            </a:r>
            <a:endParaRPr lang="en-US" sz="1800" kern="1200" dirty="0">
              <a:latin typeface="+mj-lt"/>
              <a:ea typeface="+mj-ea"/>
              <a:cs typeface="+mj-cs"/>
            </a:endParaRPr>
          </a:p>
        </p:txBody>
      </p:sp>
      <p:graphicFrame>
        <p:nvGraphicFramePr>
          <p:cNvPr id="6" name="Table 8">
            <a:extLst>
              <a:ext uri="{FF2B5EF4-FFF2-40B4-BE49-F238E27FC236}">
                <a16:creationId xmlns:a16="http://schemas.microsoft.com/office/drawing/2014/main" id="{7A0D8E8A-5912-43E6-8D79-A7A7B50DA1C7}"/>
              </a:ext>
            </a:extLst>
          </p:cNvPr>
          <p:cNvGraphicFramePr>
            <a:graphicFrameLocks noGrp="1"/>
          </p:cNvGraphicFramePr>
          <p:nvPr>
            <p:extLst>
              <p:ext uri="{D42A27DB-BD31-4B8C-83A1-F6EECF244321}">
                <p14:modId xmlns:p14="http://schemas.microsoft.com/office/powerpoint/2010/main" val="2666147222"/>
              </p:ext>
            </p:extLst>
          </p:nvPr>
        </p:nvGraphicFramePr>
        <p:xfrm>
          <a:off x="912255" y="6410227"/>
          <a:ext cx="6327383" cy="483856"/>
        </p:xfrm>
        <a:graphic>
          <a:graphicData uri="http://schemas.openxmlformats.org/drawingml/2006/table">
            <a:tbl>
              <a:tblPr firstRow="1" bandRow="1">
                <a:tableStyleId>{2D5ABB26-0587-4C30-8999-92F81FD0307C}</a:tableStyleId>
              </a:tblPr>
              <a:tblGrid>
                <a:gridCol w="6327383">
                  <a:extLst>
                    <a:ext uri="{9D8B030D-6E8A-4147-A177-3AD203B41FA5}">
                      <a16:colId xmlns:a16="http://schemas.microsoft.com/office/drawing/2014/main" val="3401150700"/>
                    </a:ext>
                  </a:extLst>
                </a:gridCol>
              </a:tblGrid>
              <a:tr h="483856">
                <a:tc>
                  <a:txBody>
                    <a:bodyPr/>
                    <a:lstStyle/>
                    <a:p>
                      <a:r>
                        <a:rPr lang="en-US" sz="1200" dirty="0"/>
                        <a:t>Source: Calculations based on PISA 2018</a:t>
                      </a:r>
                    </a:p>
                  </a:txBody>
                  <a:tcPr/>
                </a:tc>
                <a:extLst>
                  <a:ext uri="{0D108BD9-81ED-4DB2-BD59-A6C34878D82A}">
                    <a16:rowId xmlns:a16="http://schemas.microsoft.com/office/drawing/2014/main" val="155828249"/>
                  </a:ext>
                </a:extLst>
              </a:tr>
            </a:tbl>
          </a:graphicData>
        </a:graphic>
      </p:graphicFrame>
      <p:graphicFrame>
        <p:nvGraphicFramePr>
          <p:cNvPr id="3" name="Table 3">
            <a:extLst>
              <a:ext uri="{FF2B5EF4-FFF2-40B4-BE49-F238E27FC236}">
                <a16:creationId xmlns:a16="http://schemas.microsoft.com/office/drawing/2014/main" id="{CE9C5115-3771-4319-BA9E-07DE187CE506}"/>
              </a:ext>
            </a:extLst>
          </p:cNvPr>
          <p:cNvGraphicFramePr>
            <a:graphicFrameLocks noGrp="1"/>
          </p:cNvGraphicFramePr>
          <p:nvPr>
            <p:extLst>
              <p:ext uri="{D42A27DB-BD31-4B8C-83A1-F6EECF244321}">
                <p14:modId xmlns:p14="http://schemas.microsoft.com/office/powerpoint/2010/main" val="4272306285"/>
              </p:ext>
            </p:extLst>
          </p:nvPr>
        </p:nvGraphicFramePr>
        <p:xfrm>
          <a:off x="912255" y="1472029"/>
          <a:ext cx="8128000" cy="64008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173779660"/>
                    </a:ext>
                  </a:extLst>
                </a:gridCol>
              </a:tblGrid>
              <a:tr h="370840">
                <a:tc>
                  <a:txBody>
                    <a:bodyPr/>
                    <a:lstStyle/>
                    <a:p>
                      <a:pPr algn="l"/>
                      <a:r>
                        <a:rPr lang="en-US" sz="1800" dirty="0"/>
                        <a:t> School uses assessments of students to:</a:t>
                      </a:r>
                    </a:p>
                    <a:p>
                      <a:pPr marL="0" marR="0" lvl="0" indent="0" algn="l" defTabSz="914400" rtl="0" eaLnBrk="1" fontAlgn="auto" latinLnBrk="0" hangingPunct="1">
                        <a:lnSpc>
                          <a:spcPct val="100000"/>
                        </a:lnSpc>
                        <a:spcBef>
                          <a:spcPts val="0"/>
                        </a:spcBef>
                        <a:spcAft>
                          <a:spcPts val="0"/>
                        </a:spcAft>
                        <a:buClrTx/>
                        <a:buSzTx/>
                        <a:buFontTx/>
                        <a:buNone/>
                        <a:tabLst/>
                        <a:defRPr/>
                      </a:pPr>
                      <a:r>
                        <a:rPr lang="ar-SA" sz="1800" dirty="0">
                          <a:latin typeface="Sakkal Majalla" panose="02000000000000000000" pitchFamily="2" charset="-78"/>
                          <a:cs typeface="Sakkal Majalla" panose="02000000000000000000" pitchFamily="2" charset="-78"/>
                        </a:rPr>
                        <a:t>تستخدم المدرسة تقييم الطلاب لتحقيق ما يلي:</a:t>
                      </a:r>
                      <a:endParaRPr lang="en-US" sz="18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595076650"/>
                  </a:ext>
                </a:extLst>
              </a:tr>
            </a:tbl>
          </a:graphicData>
        </a:graphic>
      </p:graphicFrame>
      <p:sp>
        <p:nvSpPr>
          <p:cNvPr id="10" name="Title 1">
            <a:extLst>
              <a:ext uri="{FF2B5EF4-FFF2-40B4-BE49-F238E27FC236}">
                <a16:creationId xmlns:a16="http://schemas.microsoft.com/office/drawing/2014/main" id="{82582306-BBBC-46A8-82AB-0509A9875E22}"/>
              </a:ext>
            </a:extLst>
          </p:cNvPr>
          <p:cNvSpPr txBox="1">
            <a:spLocks/>
          </p:cNvSpPr>
          <p:nvPr/>
        </p:nvSpPr>
        <p:spPr>
          <a:xfrm>
            <a:off x="567890" y="810683"/>
            <a:ext cx="11345843" cy="754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1800" dirty="0">
                <a:latin typeface="Sakkal Majalla" panose="02000000000000000000" pitchFamily="2" charset="-78"/>
                <a:cs typeface="Sakkal Majalla" panose="02000000000000000000" pitchFamily="2" charset="-78"/>
              </a:rPr>
              <a:t>لكن تُعد طرائق التقييم داخل الفصل في الغالب غير فعالة وتستند إلى ممارسات تربوية قديمة، وتركز على انتقال الطالب إلى الصف الأعلى أو بقائه في الصف الحالي، مع التركيز بدرجة أقل على تحسين أساليب التدريس أو تقييم فاعلية أداء المعلمين. </a:t>
            </a:r>
            <a:r>
              <a:rPr lang="en-US" sz="1800" dirty="0">
                <a:latin typeface="Sakkal Majalla" panose="02000000000000000000" pitchFamily="2" charset="-78"/>
                <a:cs typeface="Sakkal Majalla" panose="02000000000000000000" pitchFamily="2" charset="-78"/>
              </a:rPr>
              <a:t> </a:t>
            </a:r>
          </a:p>
        </p:txBody>
      </p:sp>
      <p:graphicFrame>
        <p:nvGraphicFramePr>
          <p:cNvPr id="11" name="Table 8">
            <a:extLst>
              <a:ext uri="{FF2B5EF4-FFF2-40B4-BE49-F238E27FC236}">
                <a16:creationId xmlns:a16="http://schemas.microsoft.com/office/drawing/2014/main" id="{9FD41D89-0016-4999-A423-98BD663EE0FD}"/>
              </a:ext>
            </a:extLst>
          </p:cNvPr>
          <p:cNvGraphicFramePr>
            <a:graphicFrameLocks noGrp="1"/>
          </p:cNvGraphicFramePr>
          <p:nvPr>
            <p:extLst>
              <p:ext uri="{D42A27DB-BD31-4B8C-83A1-F6EECF244321}">
                <p14:modId xmlns:p14="http://schemas.microsoft.com/office/powerpoint/2010/main" val="3993660174"/>
              </p:ext>
            </p:extLst>
          </p:nvPr>
        </p:nvGraphicFramePr>
        <p:xfrm>
          <a:off x="3561235" y="6410589"/>
          <a:ext cx="8128000" cy="29807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401150700"/>
                    </a:ext>
                  </a:extLst>
                </a:gridCol>
              </a:tblGrid>
              <a:tr h="298074">
                <a:tc>
                  <a:txBody>
                    <a:bodyPr/>
                    <a:lstStyle/>
                    <a:p>
                      <a:pPr algn="r" rtl="1"/>
                      <a:r>
                        <a:rPr lang="ar-SA" sz="1200" dirty="0">
                          <a:latin typeface="Sakkal Majalla" panose="02000000000000000000" pitchFamily="2" charset="-78"/>
                          <a:cs typeface="Sakkal Majalla" panose="02000000000000000000" pitchFamily="2" charset="-78"/>
                        </a:rPr>
                        <a:t>المصدر: إحصاءات مستنبطة من تقييم بيسا لعام 2018</a:t>
                      </a:r>
                      <a:endParaRPr lang="en-US"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55828249"/>
                  </a:ext>
                </a:extLst>
              </a:tr>
            </a:tbl>
          </a:graphicData>
        </a:graphic>
      </p:graphicFrame>
      <p:sp>
        <p:nvSpPr>
          <p:cNvPr id="9" name="Rectangle 8">
            <a:extLst>
              <a:ext uri="{FF2B5EF4-FFF2-40B4-BE49-F238E27FC236}">
                <a16:creationId xmlns:a16="http://schemas.microsoft.com/office/drawing/2014/main" id="{09A9D232-B2A2-4121-9D11-8F641D68CD7D}"/>
              </a:ext>
            </a:extLst>
          </p:cNvPr>
          <p:cNvSpPr/>
          <p:nvPr/>
        </p:nvSpPr>
        <p:spPr>
          <a:xfrm>
            <a:off x="0" y="0"/>
            <a:ext cx="418641" cy="6858000"/>
          </a:xfrm>
          <a:prstGeom prst="rect">
            <a:avLst/>
          </a:prstGeom>
          <a:solidFill>
            <a:srgbClr val="021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8">
            <a:extLst>
              <a:ext uri="{FF2B5EF4-FFF2-40B4-BE49-F238E27FC236}">
                <a16:creationId xmlns:a16="http://schemas.microsoft.com/office/drawing/2014/main" id="{F5504561-D8C9-4329-8D44-43E7C28860D6}"/>
              </a:ext>
            </a:extLst>
          </p:cNvPr>
          <p:cNvGraphicFramePr>
            <a:graphicFrameLocks noGrp="1"/>
          </p:cNvGraphicFramePr>
          <p:nvPr>
            <p:extLst>
              <p:ext uri="{D42A27DB-BD31-4B8C-83A1-F6EECF244321}">
                <p14:modId xmlns:p14="http://schemas.microsoft.com/office/powerpoint/2010/main" val="2333478229"/>
              </p:ext>
            </p:extLst>
          </p:nvPr>
        </p:nvGraphicFramePr>
        <p:xfrm>
          <a:off x="418642" y="5905129"/>
          <a:ext cx="3324882" cy="640080"/>
        </p:xfrm>
        <a:graphic>
          <a:graphicData uri="http://schemas.openxmlformats.org/drawingml/2006/table">
            <a:tbl>
              <a:tblPr firstRow="1" bandRow="1">
                <a:tableStyleId>{2D5ABB26-0587-4C30-8999-92F81FD0307C}</a:tableStyleId>
              </a:tblPr>
              <a:tblGrid>
                <a:gridCol w="3324882">
                  <a:extLst>
                    <a:ext uri="{9D8B030D-6E8A-4147-A177-3AD203B41FA5}">
                      <a16:colId xmlns:a16="http://schemas.microsoft.com/office/drawing/2014/main" val="3401150700"/>
                    </a:ext>
                  </a:extLst>
                </a:gridCol>
              </a:tblGrid>
              <a:tr h="483856">
                <a:tc>
                  <a:txBody>
                    <a:bodyPr/>
                    <a:lstStyle/>
                    <a:p>
                      <a:pPr algn="r" rtl="1"/>
                      <a:r>
                        <a:rPr lang="ar-SA" sz="1200" dirty="0"/>
                        <a:t>تكييف التعليم وفقاً لاحتياجات الطلاب</a:t>
                      </a:r>
                    </a:p>
                    <a:p>
                      <a:pPr algn="r" rtl="1"/>
                      <a:r>
                        <a:rPr lang="ar-SA" sz="1200" dirty="0"/>
                        <a:t>تحسين أساليب التدريس</a:t>
                      </a:r>
                    </a:p>
                    <a:p>
                      <a:pPr algn="r" rtl="1"/>
                      <a:r>
                        <a:rPr lang="ar-SA" sz="1200" dirty="0"/>
                        <a:t>توجيه تعلم الطلاب</a:t>
                      </a:r>
                      <a:endParaRPr lang="en-US" sz="1200" dirty="0"/>
                    </a:p>
                  </a:txBody>
                  <a:tcPr/>
                </a:tc>
                <a:extLst>
                  <a:ext uri="{0D108BD9-81ED-4DB2-BD59-A6C34878D82A}">
                    <a16:rowId xmlns:a16="http://schemas.microsoft.com/office/drawing/2014/main" val="155828249"/>
                  </a:ext>
                </a:extLst>
              </a:tr>
            </a:tbl>
          </a:graphicData>
        </a:graphic>
      </p:graphicFrame>
      <p:graphicFrame>
        <p:nvGraphicFramePr>
          <p:cNvPr id="13" name="Table 8">
            <a:extLst>
              <a:ext uri="{FF2B5EF4-FFF2-40B4-BE49-F238E27FC236}">
                <a16:creationId xmlns:a16="http://schemas.microsoft.com/office/drawing/2014/main" id="{BA94F2D7-791B-4AE4-9363-937FFA422270}"/>
              </a:ext>
            </a:extLst>
          </p:cNvPr>
          <p:cNvGraphicFramePr>
            <a:graphicFrameLocks noGrp="1"/>
          </p:cNvGraphicFramePr>
          <p:nvPr>
            <p:extLst>
              <p:ext uri="{D42A27DB-BD31-4B8C-83A1-F6EECF244321}">
                <p14:modId xmlns:p14="http://schemas.microsoft.com/office/powerpoint/2010/main" val="2251580665"/>
              </p:ext>
            </p:extLst>
          </p:nvPr>
        </p:nvGraphicFramePr>
        <p:xfrm>
          <a:off x="3743523" y="5664360"/>
          <a:ext cx="3496115" cy="640080"/>
        </p:xfrm>
        <a:graphic>
          <a:graphicData uri="http://schemas.openxmlformats.org/drawingml/2006/table">
            <a:tbl>
              <a:tblPr firstRow="1" bandRow="1">
                <a:tableStyleId>{2D5ABB26-0587-4C30-8999-92F81FD0307C}</a:tableStyleId>
              </a:tblPr>
              <a:tblGrid>
                <a:gridCol w="3496115">
                  <a:extLst>
                    <a:ext uri="{9D8B030D-6E8A-4147-A177-3AD203B41FA5}">
                      <a16:colId xmlns:a16="http://schemas.microsoft.com/office/drawing/2014/main" val="3401150700"/>
                    </a:ext>
                  </a:extLst>
                </a:gridCol>
              </a:tblGrid>
              <a:tr h="483856">
                <a:tc>
                  <a:txBody>
                    <a:bodyPr/>
                    <a:lstStyle/>
                    <a:p>
                      <a:pPr algn="r" rtl="1"/>
                      <a:r>
                        <a:rPr lang="ar-SA" sz="1200" dirty="0"/>
                        <a:t>تقييم مدى فعالية أداء المعلمين</a:t>
                      </a:r>
                    </a:p>
                    <a:p>
                      <a:pPr algn="r" rtl="1"/>
                      <a:r>
                        <a:rPr lang="ar-SA" sz="1200" dirty="0"/>
                        <a:t>اتخاذ قرارات بشأن انتقال الطالب إلى الصف الأعلى أو بقائه</a:t>
                      </a:r>
                    </a:p>
                    <a:p>
                      <a:pPr algn="r" rtl="1"/>
                      <a:r>
                        <a:rPr lang="ar-SA" sz="1200" dirty="0"/>
                        <a:t>إبلاغ أولياء الأمور عن تقدم أطفالهم</a:t>
                      </a:r>
                    </a:p>
                  </a:txBody>
                  <a:tcPr/>
                </a:tc>
                <a:extLst>
                  <a:ext uri="{0D108BD9-81ED-4DB2-BD59-A6C34878D82A}">
                    <a16:rowId xmlns:a16="http://schemas.microsoft.com/office/drawing/2014/main" val="155828249"/>
                  </a:ext>
                </a:extLst>
              </a:tr>
            </a:tbl>
          </a:graphicData>
        </a:graphic>
      </p:graphicFrame>
    </p:spTree>
    <p:extLst>
      <p:ext uri="{BB962C8B-B14F-4D97-AF65-F5344CB8AC3E}">
        <p14:creationId xmlns:p14="http://schemas.microsoft.com/office/powerpoint/2010/main" val="276041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1A3B4-CCEC-4537-BE33-993DA002ACC9}"/>
              </a:ext>
            </a:extLst>
          </p:cNvPr>
          <p:cNvSpPr>
            <a:spLocks noGrp="1"/>
          </p:cNvSpPr>
          <p:nvPr>
            <p:ph type="title"/>
          </p:nvPr>
        </p:nvSpPr>
        <p:spPr>
          <a:xfrm>
            <a:off x="334178" y="705953"/>
            <a:ext cx="9877863" cy="1135737"/>
          </a:xfrm>
        </p:spPr>
        <p:txBody>
          <a:bodyPr>
            <a:normAutofit/>
          </a:bodyPr>
          <a:lstStyle/>
          <a:p>
            <a:r>
              <a:rPr lang="en-US" sz="4000" b="1" dirty="0"/>
              <a:t>Recommendations</a:t>
            </a:r>
            <a:endParaRPr lang="en-US" sz="3600" b="1" dirty="0"/>
          </a:p>
        </p:txBody>
      </p:sp>
      <p:sp>
        <p:nvSpPr>
          <p:cNvPr id="13" name="Title 1">
            <a:extLst>
              <a:ext uri="{FF2B5EF4-FFF2-40B4-BE49-F238E27FC236}">
                <a16:creationId xmlns:a16="http://schemas.microsoft.com/office/drawing/2014/main" id="{23AB7C93-1DD5-4B42-A793-8334321C81B2}"/>
              </a:ext>
            </a:extLst>
          </p:cNvPr>
          <p:cNvSpPr txBox="1">
            <a:spLocks/>
          </p:cNvSpPr>
          <p:nvPr/>
        </p:nvSpPr>
        <p:spPr>
          <a:xfrm>
            <a:off x="2108819" y="790319"/>
            <a:ext cx="9877863"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4000" b="1" dirty="0">
                <a:latin typeface="Sakkal Majalla" panose="02000000000000000000" pitchFamily="2" charset="-78"/>
                <a:cs typeface="Sakkal Majalla" panose="02000000000000000000" pitchFamily="2" charset="-78"/>
              </a:rPr>
              <a:t>التوصيات</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4" name="TextBox 3">
            <a:extLst>
              <a:ext uri="{FF2B5EF4-FFF2-40B4-BE49-F238E27FC236}">
                <a16:creationId xmlns:a16="http://schemas.microsoft.com/office/drawing/2014/main" id="{DB028D4E-51FA-44FE-B372-C096530F4BD7}"/>
              </a:ext>
            </a:extLst>
          </p:cNvPr>
          <p:cNvSpPr txBox="1"/>
          <p:nvPr/>
        </p:nvSpPr>
        <p:spPr>
          <a:xfrm>
            <a:off x="334178" y="2041966"/>
            <a:ext cx="5372559" cy="3770263"/>
          </a:xfrm>
          <a:prstGeom prst="rect">
            <a:avLst/>
          </a:prstGeom>
          <a:noFill/>
        </p:spPr>
        <p:txBody>
          <a:bodyPr wrap="square" rtlCol="0">
            <a:spAutoFit/>
          </a:bodyPr>
          <a:lstStyle/>
          <a:p>
            <a:pPr marL="514350" lvl="0" indent="-514350">
              <a:spcAft>
                <a:spcPts val="600"/>
              </a:spcAft>
              <a:buFont typeface="+mj-lt"/>
              <a:buAutoNum type="arabicPeriod"/>
            </a:pPr>
            <a:r>
              <a:rPr lang="en-US" sz="2800" dirty="0"/>
              <a:t>Monitor early grade reading progress, harnessing technology</a:t>
            </a:r>
          </a:p>
          <a:p>
            <a:pPr marL="514350" lvl="0" indent="-514350">
              <a:spcAft>
                <a:spcPts val="600"/>
              </a:spcAft>
              <a:buFont typeface="+mj-lt"/>
              <a:buAutoNum type="arabicPeriod"/>
            </a:pPr>
            <a:r>
              <a:rPr lang="en-US" sz="2800" dirty="0"/>
              <a:t>Continue participation in international assessments</a:t>
            </a:r>
          </a:p>
          <a:p>
            <a:pPr marL="514350" lvl="0" indent="-514350">
              <a:spcAft>
                <a:spcPts val="600"/>
              </a:spcAft>
              <a:buFont typeface="+mj-lt"/>
              <a:buAutoNum type="arabicPeriod"/>
            </a:pPr>
            <a:r>
              <a:rPr lang="en-US" sz="2800" dirty="0"/>
              <a:t>Complement with more regular national assessments</a:t>
            </a:r>
          </a:p>
          <a:p>
            <a:pPr marL="514350" lvl="0" indent="-514350">
              <a:spcAft>
                <a:spcPts val="600"/>
              </a:spcAft>
              <a:buFont typeface="+mj-lt"/>
              <a:buAutoNum type="arabicPeriod"/>
            </a:pPr>
            <a:r>
              <a:rPr lang="en-US" sz="2800" dirty="0"/>
              <a:t>Take care not to over-assess or teach-to-the-test</a:t>
            </a:r>
          </a:p>
        </p:txBody>
      </p:sp>
      <p:sp>
        <p:nvSpPr>
          <p:cNvPr id="18" name="TextBox 17">
            <a:extLst>
              <a:ext uri="{FF2B5EF4-FFF2-40B4-BE49-F238E27FC236}">
                <a16:creationId xmlns:a16="http://schemas.microsoft.com/office/drawing/2014/main" id="{E1A48451-2965-488F-BDD6-4BE6F3981B82}"/>
              </a:ext>
            </a:extLst>
          </p:cNvPr>
          <p:cNvSpPr txBox="1"/>
          <p:nvPr/>
        </p:nvSpPr>
        <p:spPr>
          <a:xfrm>
            <a:off x="6076309" y="2073510"/>
            <a:ext cx="6079553" cy="3847207"/>
          </a:xfrm>
          <a:prstGeom prst="rect">
            <a:avLst/>
          </a:prstGeom>
          <a:noFill/>
        </p:spPr>
        <p:txBody>
          <a:bodyPr wrap="square" rtlCol="0">
            <a:spAutoFit/>
          </a:bodyPr>
          <a:lstStyle/>
          <a:p>
            <a:pPr lvl="0" algn="r" rtl="1">
              <a:spcAft>
                <a:spcPts val="600"/>
              </a:spcAft>
            </a:pPr>
            <a:r>
              <a:rPr kumimoji="0" lang="ar-SA"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 </a:t>
            </a:r>
            <a:r>
              <a:rPr lang="ar-SA" sz="2800">
                <a:latin typeface="Sakkal Majalla" panose="02000000000000000000" pitchFamily="2" charset="-78"/>
                <a:cs typeface="Sakkal Majalla" panose="02000000000000000000" pitchFamily="2" charset="-78"/>
              </a:rPr>
              <a:t>متابعة </a:t>
            </a:r>
            <a:r>
              <a:rPr lang="ar-SA" sz="2800" dirty="0">
                <a:latin typeface="Sakkal Majalla" panose="02000000000000000000" pitchFamily="2" charset="-78"/>
                <a:cs typeface="Sakkal Majalla" panose="02000000000000000000" pitchFamily="2" charset="-78"/>
              </a:rPr>
              <a:t>التقدم المحرز في القراءة في المراحل الدراسية الأولى والاستفادة من التكنولوجيا</a:t>
            </a:r>
            <a:endParaRPr lang="en-US" sz="2800" dirty="0">
              <a:latin typeface="Sakkal Majalla" panose="02000000000000000000" pitchFamily="2" charset="-78"/>
              <a:cs typeface="Sakkal Majalla" panose="02000000000000000000" pitchFamily="2" charset="-78"/>
            </a:endParaRPr>
          </a:p>
          <a:p>
            <a:pPr lvl="0" algn="r" rtl="1">
              <a:spcAft>
                <a:spcPts val="600"/>
              </a:spcAft>
            </a:pPr>
            <a:r>
              <a:rPr kumimoji="0" lang="ar-SA"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 </a:t>
            </a:r>
            <a:r>
              <a:rPr lang="ar-SA" sz="2800" dirty="0">
                <a:latin typeface="Sakkal Majalla" panose="02000000000000000000" pitchFamily="2" charset="-78"/>
                <a:cs typeface="Sakkal Majalla" panose="02000000000000000000" pitchFamily="2" charset="-78"/>
              </a:rPr>
              <a:t>استمرار المشاركة في التقييمات الدولية</a:t>
            </a:r>
            <a:endParaRPr lang="en-US" sz="2800" dirty="0">
              <a:latin typeface="Sakkal Majalla" panose="02000000000000000000" pitchFamily="2" charset="-78"/>
              <a:cs typeface="Sakkal Majalla" panose="02000000000000000000" pitchFamily="2" charset="-78"/>
            </a:endParaRPr>
          </a:p>
          <a:p>
            <a:pPr lvl="0" algn="r" rtl="1">
              <a:spcAft>
                <a:spcPts val="600"/>
              </a:spcAft>
            </a:pPr>
            <a:r>
              <a:rPr kumimoji="0" lang="ar-SA"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3. </a:t>
            </a:r>
            <a:r>
              <a:rPr lang="ar-SA" sz="2800" dirty="0">
                <a:latin typeface="Sakkal Majalla" panose="02000000000000000000" pitchFamily="2" charset="-78"/>
                <a:cs typeface="Sakkal Majalla" panose="02000000000000000000" pitchFamily="2" charset="-78"/>
              </a:rPr>
              <a:t>استكمال التقييمات بمزيد من عملياتِ تقييم وطنية منتظمة</a:t>
            </a:r>
            <a:endParaRPr lang="en-US" sz="2800" dirty="0">
              <a:latin typeface="Sakkal Majalla" panose="02000000000000000000" pitchFamily="2" charset="-78"/>
              <a:cs typeface="Sakkal Majalla" panose="02000000000000000000" pitchFamily="2" charset="-78"/>
            </a:endParaRPr>
          </a:p>
          <a:p>
            <a:pPr lvl="0" algn="r" rtl="1">
              <a:spcAft>
                <a:spcPts val="600"/>
              </a:spcAft>
            </a:pPr>
            <a:r>
              <a:rPr kumimoji="0" lang="ar-SA"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4. </a:t>
            </a:r>
            <a:r>
              <a:rPr lang="ar-SA" sz="2800" dirty="0">
                <a:latin typeface="Sakkal Majalla" panose="02000000000000000000" pitchFamily="2" charset="-78"/>
                <a:cs typeface="Sakkal Majalla" panose="02000000000000000000" pitchFamily="2" charset="-78"/>
              </a:rPr>
              <a:t>ينبغي توخي الحذر </a:t>
            </a:r>
            <a:r>
              <a:rPr lang="en-US" sz="2800"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من الإفراط في التقييم أو التدريس من أجل اجتياز الاختبار</a:t>
            </a:r>
            <a:endParaRPr lang="en-US" sz="2800" dirty="0">
              <a:latin typeface="Sakkal Majalla" panose="02000000000000000000" pitchFamily="2" charset="-78"/>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24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A40485F-71CC-447D-8927-96B87532F2A7}"/>
              </a:ext>
            </a:extLst>
          </p:cNvPr>
          <p:cNvSpPr/>
          <p:nvPr/>
        </p:nvSpPr>
        <p:spPr>
          <a:xfrm>
            <a:off x="0" y="0"/>
            <a:ext cx="12192000" cy="474134"/>
          </a:xfrm>
          <a:prstGeom prst="rect">
            <a:avLst/>
          </a:prstGeom>
          <a:solidFill>
            <a:srgbClr val="021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24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children sitting on the floor&#10;&#10;Description automatically generated with medium confidence">
            <a:extLst>
              <a:ext uri="{FF2B5EF4-FFF2-40B4-BE49-F238E27FC236}">
                <a16:creationId xmlns:a16="http://schemas.microsoft.com/office/drawing/2014/main" id="{CB9B0B25-FDFE-42EB-A861-7B47E52CECE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64000"/>
                    </a14:imgEffect>
                  </a14:imgLayer>
                </a14:imgProps>
              </a:ext>
            </a:extLst>
          </a:blip>
          <a:srcRect l="8700" r="4940" b="1"/>
          <a:stretch/>
        </p:blipFill>
        <p:spPr>
          <a:xfrm>
            <a:off x="2522356" y="10"/>
            <a:ext cx="9669642" cy="6857990"/>
          </a:xfrm>
          <a:prstGeom prst="rect">
            <a:avLst/>
          </a:prstGeom>
        </p:spPr>
      </p:pic>
      <p:sp>
        <p:nvSpPr>
          <p:cNvPr id="19"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4DD7C3-99DE-4E01-BDEE-5D4CE7FD21F5}"/>
              </a:ext>
            </a:extLst>
          </p:cNvPr>
          <p:cNvSpPr>
            <a:spLocks noGrp="1"/>
          </p:cNvSpPr>
          <p:nvPr>
            <p:ph idx="1"/>
          </p:nvPr>
        </p:nvSpPr>
        <p:spPr>
          <a:xfrm>
            <a:off x="838200" y="2434201"/>
            <a:ext cx="3822189" cy="3742762"/>
          </a:xfrm>
        </p:spPr>
        <p:txBody>
          <a:bodyPr>
            <a:normAutofit/>
          </a:bodyPr>
          <a:lstStyle/>
          <a:p>
            <a:endParaRPr lang="en-US" sz="2000" dirty="0"/>
          </a:p>
          <a:p>
            <a:endParaRPr lang="en-US" sz="2000" dirty="0"/>
          </a:p>
          <a:p>
            <a:pPr marL="0" indent="0">
              <a:buNone/>
            </a:pPr>
            <a:r>
              <a:rPr lang="en-US" sz="2400" dirty="0"/>
              <a:t>Thank you!</a:t>
            </a:r>
          </a:p>
          <a:p>
            <a:pPr marL="0" indent="0" algn="r" rtl="1">
              <a:buNone/>
            </a:pPr>
            <a:r>
              <a:rPr lang="ar-SA" sz="2400" dirty="0">
                <a:latin typeface="Sakkal Majalla" panose="02000000000000000000" pitchFamily="2" charset="-78"/>
                <a:cs typeface="Sakkal Majalla" panose="02000000000000000000" pitchFamily="2" charset="-78"/>
              </a:rPr>
              <a:t>شكراً جزيلاً</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07889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1A3B4-CCEC-4537-BE33-993DA002ACC9}"/>
              </a:ext>
            </a:extLst>
          </p:cNvPr>
          <p:cNvSpPr>
            <a:spLocks noGrp="1"/>
          </p:cNvSpPr>
          <p:nvPr>
            <p:ph type="title"/>
          </p:nvPr>
        </p:nvSpPr>
        <p:spPr>
          <a:xfrm>
            <a:off x="491068" y="629778"/>
            <a:ext cx="9877863" cy="1135737"/>
          </a:xfrm>
        </p:spPr>
        <p:txBody>
          <a:bodyPr>
            <a:normAutofit/>
          </a:bodyPr>
          <a:lstStyle/>
          <a:p>
            <a:r>
              <a:rPr lang="en-US" sz="4000" b="1" dirty="0"/>
              <a:t>Outline</a:t>
            </a:r>
            <a:endParaRPr lang="en-US" sz="3600" b="1" dirty="0"/>
          </a:p>
        </p:txBody>
      </p:sp>
      <p:sp>
        <p:nvSpPr>
          <p:cNvPr id="13" name="Title 1">
            <a:extLst>
              <a:ext uri="{FF2B5EF4-FFF2-40B4-BE49-F238E27FC236}">
                <a16:creationId xmlns:a16="http://schemas.microsoft.com/office/drawing/2014/main" id="{23AB7C93-1DD5-4B42-A793-8334321C81B2}"/>
              </a:ext>
            </a:extLst>
          </p:cNvPr>
          <p:cNvSpPr txBox="1">
            <a:spLocks/>
          </p:cNvSpPr>
          <p:nvPr/>
        </p:nvSpPr>
        <p:spPr>
          <a:xfrm>
            <a:off x="1966289" y="629778"/>
            <a:ext cx="9877863"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4000" b="1" dirty="0">
                <a:latin typeface="Sakkal Majalla" panose="02000000000000000000" pitchFamily="2" charset="-78"/>
                <a:cs typeface="Sakkal Majalla" panose="02000000000000000000" pitchFamily="2" charset="-78"/>
              </a:rPr>
              <a:t>النقاط الأساسية</a:t>
            </a:r>
            <a:endParaRPr lang="en-US" sz="3600" b="1" dirty="0">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DB028D4E-51FA-44FE-B372-C096530F4BD7}"/>
              </a:ext>
            </a:extLst>
          </p:cNvPr>
          <p:cNvSpPr txBox="1"/>
          <p:nvPr/>
        </p:nvSpPr>
        <p:spPr>
          <a:xfrm>
            <a:off x="334178" y="2041966"/>
            <a:ext cx="5372559" cy="3170099"/>
          </a:xfrm>
          <a:prstGeom prst="rect">
            <a:avLst/>
          </a:prstGeom>
          <a:noFill/>
        </p:spPr>
        <p:txBody>
          <a:bodyPr wrap="square" rtlCol="0">
            <a:spAutoFit/>
          </a:bodyPr>
          <a:lstStyle/>
          <a:p>
            <a:pPr marL="342900" indent="-342900">
              <a:spcAft>
                <a:spcPts val="2400"/>
              </a:spcAft>
              <a:buAutoNum type="arabicPeriod"/>
            </a:pPr>
            <a:r>
              <a:rPr lang="en-US" sz="2800" dirty="0"/>
              <a:t>Why assess Arabic literacy?</a:t>
            </a:r>
          </a:p>
          <a:p>
            <a:pPr marL="342900" indent="-342900">
              <a:spcAft>
                <a:spcPts val="2400"/>
              </a:spcAft>
              <a:buAutoNum type="arabicPeriod"/>
            </a:pPr>
            <a:r>
              <a:rPr lang="en-US" sz="2800" dirty="0"/>
              <a:t>Large-scale student assessments in MENA</a:t>
            </a:r>
          </a:p>
          <a:p>
            <a:pPr marL="342900" indent="-342900">
              <a:spcAft>
                <a:spcPts val="2400"/>
              </a:spcAft>
              <a:buAutoNum type="arabicPeriod"/>
            </a:pPr>
            <a:r>
              <a:rPr lang="en-US" sz="2800" dirty="0"/>
              <a:t>Assessments of reading</a:t>
            </a:r>
          </a:p>
          <a:p>
            <a:pPr marL="342900" indent="-342900">
              <a:spcAft>
                <a:spcPts val="2400"/>
              </a:spcAft>
              <a:buAutoNum type="arabicPeriod"/>
            </a:pPr>
            <a:r>
              <a:rPr lang="en-US" sz="2800" dirty="0"/>
              <a:t>Classroom assessment</a:t>
            </a:r>
          </a:p>
        </p:txBody>
      </p:sp>
      <p:sp>
        <p:nvSpPr>
          <p:cNvPr id="18" name="TextBox 17">
            <a:extLst>
              <a:ext uri="{FF2B5EF4-FFF2-40B4-BE49-F238E27FC236}">
                <a16:creationId xmlns:a16="http://schemas.microsoft.com/office/drawing/2014/main" id="{E1A48451-2965-488F-BDD6-4BE6F3981B82}"/>
              </a:ext>
            </a:extLst>
          </p:cNvPr>
          <p:cNvSpPr txBox="1"/>
          <p:nvPr/>
        </p:nvSpPr>
        <p:spPr>
          <a:xfrm>
            <a:off x="5778269" y="2041966"/>
            <a:ext cx="6079553" cy="3908762"/>
          </a:xfrm>
          <a:prstGeom prst="rect">
            <a:avLst/>
          </a:prstGeom>
          <a:noFill/>
        </p:spPr>
        <p:txBody>
          <a:bodyPr wrap="square" rtlCol="0">
            <a:spAutoFit/>
          </a:bodyPr>
          <a:lstStyle/>
          <a:p>
            <a:pPr lvl="0" algn="r" rtl="1">
              <a:spcAft>
                <a:spcPts val="2400"/>
              </a:spcAft>
            </a:pPr>
            <a:r>
              <a:rPr lang="ar-SA" sz="2800" dirty="0">
                <a:latin typeface="Sakkal Majalla" panose="02000000000000000000" pitchFamily="2" charset="-78"/>
                <a:cs typeface="Sakkal Majalla" panose="02000000000000000000" pitchFamily="2" charset="-78"/>
              </a:rPr>
              <a:t>1. لماذا نُقيّم مهارات القراءة والكتابة باللغة العربية؟</a:t>
            </a:r>
            <a:endParaRPr lang="en-US" sz="2800" dirty="0">
              <a:latin typeface="Sakkal Majalla" panose="02000000000000000000" pitchFamily="2" charset="-78"/>
              <a:cs typeface="Sakkal Majalla" panose="02000000000000000000" pitchFamily="2" charset="-78"/>
            </a:endParaRPr>
          </a:p>
          <a:p>
            <a:pPr algn="r" rtl="1">
              <a:spcAft>
                <a:spcPts val="2400"/>
              </a:spcAft>
            </a:pPr>
            <a:r>
              <a:rPr lang="ar-SA" sz="2800" dirty="0">
                <a:latin typeface="Sakkal Majalla" panose="02000000000000000000" pitchFamily="2" charset="-78"/>
                <a:cs typeface="Sakkal Majalla" panose="02000000000000000000" pitchFamily="2" charset="-78"/>
              </a:rPr>
              <a:t>2. تقييمات الطلاب واسعة النطاق في منطقة الشرق الأوسط وشمال أفريقيا</a:t>
            </a:r>
          </a:p>
          <a:p>
            <a:pPr algn="r" rtl="1">
              <a:spcAft>
                <a:spcPts val="2400"/>
              </a:spcAft>
            </a:pPr>
            <a:r>
              <a:rPr lang="ar-SA" sz="2800" dirty="0">
                <a:latin typeface="Sakkal Majalla" panose="02000000000000000000" pitchFamily="2" charset="-78"/>
                <a:cs typeface="Sakkal Majalla" panose="02000000000000000000" pitchFamily="2" charset="-78"/>
              </a:rPr>
              <a:t>3. تقييمات مهارات القراءة</a:t>
            </a:r>
            <a:endParaRPr lang="en-US" sz="2800" dirty="0">
              <a:latin typeface="Sakkal Majalla" panose="02000000000000000000" pitchFamily="2" charset="-78"/>
              <a:cs typeface="Sakkal Majalla" panose="02000000000000000000" pitchFamily="2" charset="-78"/>
            </a:endParaRPr>
          </a:p>
          <a:p>
            <a:pPr algn="r" rtl="1">
              <a:spcAft>
                <a:spcPts val="2400"/>
              </a:spcAft>
            </a:pPr>
            <a:r>
              <a:rPr lang="ar-SA" sz="2800" dirty="0">
                <a:latin typeface="Sakkal Majalla" panose="02000000000000000000" pitchFamily="2" charset="-78"/>
                <a:cs typeface="Sakkal Majalla" panose="02000000000000000000" pitchFamily="2" charset="-78"/>
              </a:rPr>
              <a:t>4. التقييم داخل الفصل</a:t>
            </a:r>
            <a:endParaRPr lang="en-US" sz="2800" dirty="0">
              <a:latin typeface="Sakkal Majalla" panose="02000000000000000000" pitchFamily="2" charset="-78"/>
              <a:cs typeface="Sakkal Majalla" panose="02000000000000000000" pitchFamily="2" charset="-78"/>
            </a:endParaRPr>
          </a:p>
          <a:p>
            <a:pPr algn="r" rtl="1">
              <a:spcAft>
                <a:spcPts val="2400"/>
              </a:spcAft>
            </a:pPr>
            <a:endParaRPr lang="en-US" sz="2800" dirty="0"/>
          </a:p>
        </p:txBody>
      </p:sp>
      <p:sp>
        <p:nvSpPr>
          <p:cNvPr id="3" name="Rectangle 2">
            <a:extLst>
              <a:ext uri="{FF2B5EF4-FFF2-40B4-BE49-F238E27FC236}">
                <a16:creationId xmlns:a16="http://schemas.microsoft.com/office/drawing/2014/main" id="{EB4641D7-7D84-4DD1-B789-92408D277A9F}"/>
              </a:ext>
            </a:extLst>
          </p:cNvPr>
          <p:cNvSpPr/>
          <p:nvPr/>
        </p:nvSpPr>
        <p:spPr>
          <a:xfrm>
            <a:off x="0" y="0"/>
            <a:ext cx="12192000" cy="474134"/>
          </a:xfrm>
          <a:prstGeom prst="rect">
            <a:avLst/>
          </a:prstGeom>
          <a:solidFill>
            <a:srgbClr val="021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44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C97C-244C-49EB-A872-208A1B577F05}"/>
              </a:ext>
            </a:extLst>
          </p:cNvPr>
          <p:cNvSpPr>
            <a:spLocks noGrp="1"/>
          </p:cNvSpPr>
          <p:nvPr>
            <p:ph type="title"/>
          </p:nvPr>
        </p:nvSpPr>
        <p:spPr>
          <a:xfrm>
            <a:off x="695310" y="165111"/>
            <a:ext cx="9807804" cy="1133499"/>
          </a:xfrm>
        </p:spPr>
        <p:txBody>
          <a:bodyPr>
            <a:normAutofit/>
          </a:bodyPr>
          <a:lstStyle/>
          <a:p>
            <a:r>
              <a:rPr lang="en-US" sz="4000" b="1" dirty="0"/>
              <a:t>Overview</a:t>
            </a:r>
          </a:p>
        </p:txBody>
      </p:sp>
      <p:sp>
        <p:nvSpPr>
          <p:cNvPr id="12" name="TextBox 11">
            <a:extLst>
              <a:ext uri="{FF2B5EF4-FFF2-40B4-BE49-F238E27FC236}">
                <a16:creationId xmlns:a16="http://schemas.microsoft.com/office/drawing/2014/main" id="{A62A1462-7ABE-49B2-8832-35237B530B93}"/>
              </a:ext>
            </a:extLst>
          </p:cNvPr>
          <p:cNvSpPr txBox="1"/>
          <p:nvPr/>
        </p:nvSpPr>
        <p:spPr>
          <a:xfrm>
            <a:off x="180052" y="1267831"/>
            <a:ext cx="5989504" cy="4832092"/>
          </a:xfrm>
          <a:prstGeom prst="rect">
            <a:avLst/>
          </a:prstGeom>
          <a:noFill/>
        </p:spPr>
        <p:txBody>
          <a:bodyPr wrap="square" rtlCol="0">
            <a:spAutoFit/>
          </a:bodyPr>
          <a:lstStyle/>
          <a:p>
            <a:pPr marL="342900" indent="-342900">
              <a:spcAft>
                <a:spcPts val="600"/>
              </a:spcAft>
              <a:buAutoNum type="arabicPeriod"/>
            </a:pPr>
            <a:r>
              <a:rPr lang="en-US" sz="2400" dirty="0"/>
              <a:t>Student assessment is essential to learning</a:t>
            </a:r>
          </a:p>
          <a:p>
            <a:pPr marL="342900" indent="-342900">
              <a:spcAft>
                <a:spcPts val="600"/>
              </a:spcAft>
              <a:buAutoNum type="arabicPeriod"/>
            </a:pPr>
            <a:r>
              <a:rPr lang="en-US" sz="2400" dirty="0"/>
              <a:t>MENA countries are participating in large-scale assessments but few use results to inform policy</a:t>
            </a:r>
          </a:p>
          <a:p>
            <a:pPr marL="342900" indent="-342900">
              <a:spcAft>
                <a:spcPts val="600"/>
              </a:spcAft>
              <a:buAutoNum type="arabicPeriod"/>
            </a:pPr>
            <a:r>
              <a:rPr lang="en-US" sz="2400" dirty="0"/>
              <a:t>Significant data gaps on student assessment remain, especially in FCV countries</a:t>
            </a:r>
          </a:p>
          <a:p>
            <a:pPr marL="342900" indent="-342900">
              <a:spcAft>
                <a:spcPts val="600"/>
              </a:spcAft>
              <a:buAutoNum type="arabicPeriod"/>
            </a:pPr>
            <a:r>
              <a:rPr lang="en-US" sz="2400" dirty="0"/>
              <a:t>Several MENA countries have implemented early grade reading assessments, though small in scale, and some are now looking at screening checks</a:t>
            </a:r>
          </a:p>
          <a:p>
            <a:pPr marL="342900" indent="-342900">
              <a:spcAft>
                <a:spcPts val="600"/>
              </a:spcAft>
              <a:buAutoNum type="arabicPeriod"/>
            </a:pPr>
            <a:r>
              <a:rPr lang="en-US" sz="2400" dirty="0"/>
              <a:t>Classroom assessment is frequent but limited in focus and effectiveness</a:t>
            </a:r>
          </a:p>
        </p:txBody>
      </p:sp>
      <p:sp>
        <p:nvSpPr>
          <p:cNvPr id="15" name="TextBox 14">
            <a:extLst>
              <a:ext uri="{FF2B5EF4-FFF2-40B4-BE49-F238E27FC236}">
                <a16:creationId xmlns:a16="http://schemas.microsoft.com/office/drawing/2014/main" id="{61DA92B1-747B-4A29-B821-601E3D0F139E}"/>
              </a:ext>
            </a:extLst>
          </p:cNvPr>
          <p:cNvSpPr txBox="1"/>
          <p:nvPr/>
        </p:nvSpPr>
        <p:spPr>
          <a:xfrm>
            <a:off x="5912275" y="1298609"/>
            <a:ext cx="6099673" cy="5139869"/>
          </a:xfrm>
          <a:prstGeom prst="rect">
            <a:avLst/>
          </a:prstGeom>
          <a:noFill/>
        </p:spPr>
        <p:txBody>
          <a:bodyPr wrap="square" rtlCol="0">
            <a:spAutoFit/>
          </a:bodyPr>
          <a:lstStyle/>
          <a:p>
            <a:pPr marL="457200" indent="-457200" algn="r" rtl="1">
              <a:spcAft>
                <a:spcPts val="1200"/>
              </a:spcAft>
              <a:buFont typeface="+mj-lt"/>
              <a:buAutoNum type="arabicPeriod"/>
            </a:pPr>
            <a:r>
              <a:rPr lang="ar-SA" sz="2400" dirty="0">
                <a:latin typeface="Sakkal Majalla" panose="02000000000000000000" pitchFamily="2" charset="-78"/>
                <a:cs typeface="Sakkal Majalla" panose="02000000000000000000" pitchFamily="2" charset="-78"/>
              </a:rPr>
              <a:t>تقييم الطلاب مفيد لعملية التعلم</a:t>
            </a:r>
            <a:endParaRPr lang="en-US" sz="2400" dirty="0">
              <a:latin typeface="Sakkal Majalla" panose="02000000000000000000" pitchFamily="2" charset="-78"/>
              <a:cs typeface="Sakkal Majalla" panose="02000000000000000000" pitchFamily="2" charset="-78"/>
            </a:endParaRPr>
          </a:p>
          <a:p>
            <a:pPr marL="457200" indent="-457200" algn="r" rtl="1">
              <a:spcAft>
                <a:spcPts val="1200"/>
              </a:spcAft>
              <a:buFont typeface="+mj-lt"/>
              <a:buAutoNum type="arabicPeriod"/>
            </a:pPr>
            <a:r>
              <a:rPr lang="ar-SA" sz="2400" dirty="0">
                <a:latin typeface="Sakkal Majalla" panose="02000000000000000000" pitchFamily="2" charset="-78"/>
                <a:cs typeface="Sakkal Majalla" panose="02000000000000000000" pitchFamily="2" charset="-78"/>
              </a:rPr>
              <a:t>تشارك بلدان منطقة الشرق الأوسط وشمال أفريقيا في التقييمات واسعة النطاق لكن قليلا منها يستخدم هذه النتائج لتوجيه السياسة التعليمية</a:t>
            </a:r>
            <a:endParaRPr lang="en-US" sz="2400" dirty="0">
              <a:latin typeface="Sakkal Majalla" panose="02000000000000000000" pitchFamily="2" charset="-78"/>
              <a:cs typeface="Sakkal Majalla" panose="02000000000000000000" pitchFamily="2" charset="-78"/>
            </a:endParaRPr>
          </a:p>
          <a:p>
            <a:pPr marL="457200" indent="-457200" algn="r" rtl="1">
              <a:spcAft>
                <a:spcPts val="1200"/>
              </a:spcAft>
              <a:buFont typeface="+mj-lt"/>
              <a:buAutoNum type="arabicPeriod"/>
            </a:pPr>
            <a:r>
              <a:rPr lang="ar-SA" sz="2400" dirty="0">
                <a:latin typeface="Sakkal Majalla" panose="02000000000000000000" pitchFamily="2" charset="-78"/>
                <a:cs typeface="Sakkal Majalla" panose="02000000000000000000" pitchFamily="2" charset="-78"/>
              </a:rPr>
              <a:t>لا تزال هناك فجوات ملموسة في تقييم الطلاب خاصة في البلدان ذات الأوضاع الهشة والمتأثرة بالصراع والعنف</a:t>
            </a:r>
            <a:endParaRPr lang="en-US" sz="2400" dirty="0">
              <a:latin typeface="Sakkal Majalla" panose="02000000000000000000" pitchFamily="2" charset="-78"/>
              <a:cs typeface="Sakkal Majalla" panose="02000000000000000000" pitchFamily="2" charset="-78"/>
            </a:endParaRPr>
          </a:p>
          <a:p>
            <a:pPr marL="457200" indent="-457200" algn="r" rtl="1">
              <a:spcAft>
                <a:spcPts val="1200"/>
              </a:spcAft>
              <a:buFont typeface="+mj-lt"/>
              <a:buAutoNum type="arabicPeriod"/>
            </a:pPr>
            <a:r>
              <a:rPr lang="ar-SA" sz="2400" dirty="0">
                <a:latin typeface="Sakkal Majalla" panose="02000000000000000000" pitchFamily="2" charset="-78"/>
                <a:cs typeface="Sakkal Majalla" panose="02000000000000000000" pitchFamily="2" charset="-78"/>
              </a:rPr>
              <a:t>نفذَّت عدة بلدان من منطقة شمال أفريقيا والشرق الأوسط تقييمات القراءة في مراحل الدراسة المبكرة، لكنها كانت في إطار محدود وتبحث بعض هذه البلدان حالياً في إجراء اختبارات لفحص مستويات الطلاب</a:t>
            </a:r>
            <a:endParaRPr lang="en-US" sz="2400" dirty="0">
              <a:latin typeface="Sakkal Majalla" panose="02000000000000000000" pitchFamily="2" charset="-78"/>
              <a:cs typeface="Sakkal Majalla" panose="02000000000000000000" pitchFamily="2" charset="-78"/>
            </a:endParaRPr>
          </a:p>
          <a:p>
            <a:pPr marL="457200" indent="-457200" algn="r" rtl="1">
              <a:spcAft>
                <a:spcPts val="1200"/>
              </a:spcAft>
              <a:buFont typeface="+mj-lt"/>
              <a:buAutoNum type="arabicPeriod"/>
            </a:pPr>
            <a:r>
              <a:rPr lang="ar-SA" sz="2400" dirty="0">
                <a:latin typeface="Sakkal Majalla" panose="02000000000000000000" pitchFamily="2" charset="-78"/>
                <a:cs typeface="Sakkal Majalla" panose="02000000000000000000" pitchFamily="2" charset="-78"/>
              </a:rPr>
              <a:t>تعد تقييمات الصفوف الدراسية عملية متكررة بَيْدَ أنها محدودةً في التركيز والفاعلية.</a:t>
            </a:r>
            <a:endParaRPr lang="en-US" sz="2400" dirty="0">
              <a:latin typeface="Sakkal Majalla" panose="02000000000000000000" pitchFamily="2" charset="-78"/>
              <a:cs typeface="Sakkal Majalla" panose="02000000000000000000" pitchFamily="2" charset="-78"/>
            </a:endParaRPr>
          </a:p>
        </p:txBody>
      </p:sp>
      <p:sp>
        <p:nvSpPr>
          <p:cNvPr id="16" name="Title 1">
            <a:extLst>
              <a:ext uri="{FF2B5EF4-FFF2-40B4-BE49-F238E27FC236}">
                <a16:creationId xmlns:a16="http://schemas.microsoft.com/office/drawing/2014/main" id="{43B7E74B-71F1-4519-A015-0019E6FF9EDC}"/>
              </a:ext>
            </a:extLst>
          </p:cNvPr>
          <p:cNvSpPr txBox="1">
            <a:spLocks/>
          </p:cNvSpPr>
          <p:nvPr/>
        </p:nvSpPr>
        <p:spPr>
          <a:xfrm>
            <a:off x="1968906" y="165110"/>
            <a:ext cx="9807804" cy="113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4000" b="1" dirty="0">
                <a:latin typeface="Sakkal Majalla" panose="02000000000000000000" pitchFamily="2" charset="-78"/>
                <a:cs typeface="Sakkal Majalla" panose="02000000000000000000" pitchFamily="2" charset="-78"/>
              </a:rPr>
              <a:t>لمحة عامة</a:t>
            </a:r>
            <a:endParaRPr lang="en-US" sz="4000" b="1" dirty="0">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a16="http://schemas.microsoft.com/office/drawing/2014/main" id="{F5F7B186-D7D0-499D-ADCC-9A75DF0F91D3}"/>
              </a:ext>
            </a:extLst>
          </p:cNvPr>
          <p:cNvSpPr/>
          <p:nvPr/>
        </p:nvSpPr>
        <p:spPr>
          <a:xfrm>
            <a:off x="0" y="6416422"/>
            <a:ext cx="12192000" cy="474134"/>
          </a:xfrm>
          <a:prstGeom prst="rect">
            <a:avLst/>
          </a:prstGeom>
          <a:solidFill>
            <a:srgbClr val="021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91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4C97C-244C-49EB-A872-208A1B577F05}"/>
              </a:ext>
            </a:extLst>
          </p:cNvPr>
          <p:cNvSpPr>
            <a:spLocks noGrp="1"/>
          </p:cNvSpPr>
          <p:nvPr>
            <p:ph type="title"/>
          </p:nvPr>
        </p:nvSpPr>
        <p:spPr>
          <a:xfrm>
            <a:off x="418641" y="108304"/>
            <a:ext cx="10175631" cy="624676"/>
          </a:xfrm>
        </p:spPr>
        <p:txBody>
          <a:bodyPr anchor="ctr">
            <a:normAutofit/>
          </a:bodyPr>
          <a:lstStyle/>
          <a:p>
            <a:r>
              <a:rPr lang="en-US" sz="3600" b="1" dirty="0"/>
              <a:t>1. Why assess Arabic literacy?</a:t>
            </a:r>
          </a:p>
        </p:txBody>
      </p:sp>
      <p:sp>
        <p:nvSpPr>
          <p:cNvPr id="35" name="Content Placeholder 3">
            <a:extLst>
              <a:ext uri="{FF2B5EF4-FFF2-40B4-BE49-F238E27FC236}">
                <a16:creationId xmlns:a16="http://schemas.microsoft.com/office/drawing/2014/main" id="{430E09E3-9E1B-4B84-8C17-F9AE15D3D758}"/>
              </a:ext>
            </a:extLst>
          </p:cNvPr>
          <p:cNvSpPr txBox="1">
            <a:spLocks/>
          </p:cNvSpPr>
          <p:nvPr/>
        </p:nvSpPr>
        <p:spPr>
          <a:xfrm>
            <a:off x="6488404" y="778604"/>
            <a:ext cx="5700548" cy="13464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sz="1800" dirty="0">
                <a:latin typeface="Sakkal Majalla" panose="02000000000000000000" pitchFamily="2" charset="-78"/>
                <a:cs typeface="Sakkal Majalla" panose="02000000000000000000" pitchFamily="2" charset="-78"/>
              </a:rPr>
              <a:t>يعاني 59% من التلاميذ في منطقة الشرق الأوسط وشمال أفريقيا من فقر التعلم – فهُمُ لا يمكنهم قراءة وفهم نص يناسب فئتهم العمرية عند عمر عشر سنين. </a:t>
            </a:r>
          </a:p>
          <a:p>
            <a:pPr algn="r" rtl="1"/>
            <a:r>
              <a:rPr lang="ar-SA" sz="1800" dirty="0">
                <a:latin typeface="Sakkal Majalla" panose="02000000000000000000" pitchFamily="2" charset="-78"/>
                <a:cs typeface="Sakkal Majalla" panose="02000000000000000000" pitchFamily="2" charset="-78"/>
              </a:rPr>
              <a:t>في الوقت الذي تسعى فيه البلدان باستمرار لتحسين هذا الوضع، تحتاج أيضاً للمتابعة من</a:t>
            </a:r>
            <a:r>
              <a:rPr lang="en-GB" sz="1800" dirty="0">
                <a:latin typeface="Sakkal Majalla" panose="02000000000000000000" pitchFamily="2" charset="-78"/>
                <a:cs typeface="Sakkal Majalla" panose="02000000000000000000" pitchFamily="2" charset="-78"/>
              </a:rPr>
              <a:t> </a:t>
            </a:r>
            <a:r>
              <a:rPr lang="ar-SA" sz="1800" dirty="0">
                <a:latin typeface="Sakkal Majalla" panose="02000000000000000000" pitchFamily="2" charset="-78"/>
                <a:cs typeface="Sakkal Majalla" panose="02000000000000000000" pitchFamily="2" charset="-78"/>
              </a:rPr>
              <a:t>خلال استخدام التقييم المستمر للطلاب.</a:t>
            </a:r>
            <a:endParaRPr lang="en-US" sz="1800" dirty="0">
              <a:latin typeface="Sakkal Majalla" panose="02000000000000000000" pitchFamily="2" charset="-78"/>
              <a:cs typeface="Sakkal Majalla" panose="02000000000000000000" pitchFamily="2" charset="-78"/>
            </a:endParaRPr>
          </a:p>
        </p:txBody>
      </p:sp>
      <p:sp>
        <p:nvSpPr>
          <p:cNvPr id="9" name="Title 1">
            <a:extLst>
              <a:ext uri="{FF2B5EF4-FFF2-40B4-BE49-F238E27FC236}">
                <a16:creationId xmlns:a16="http://schemas.microsoft.com/office/drawing/2014/main" id="{845D30DC-88E4-4B0D-BC27-BDB6C9B4501B}"/>
              </a:ext>
            </a:extLst>
          </p:cNvPr>
          <p:cNvSpPr txBox="1">
            <a:spLocks/>
          </p:cNvSpPr>
          <p:nvPr/>
        </p:nvSpPr>
        <p:spPr>
          <a:xfrm>
            <a:off x="1710551" y="131116"/>
            <a:ext cx="10175631" cy="624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3600" dirty="0">
                <a:latin typeface="Sakkal Majalla" panose="02000000000000000000" pitchFamily="2" charset="-78"/>
                <a:cs typeface="Sakkal Majalla" panose="02000000000000000000" pitchFamily="2" charset="-78"/>
              </a:rPr>
              <a:t>1. </a:t>
            </a:r>
            <a:r>
              <a:rPr lang="ar-SA" sz="3200" dirty="0">
                <a:latin typeface="Sakkal Majalla" panose="02000000000000000000" pitchFamily="2" charset="-78"/>
                <a:cs typeface="Sakkal Majalla" panose="02000000000000000000" pitchFamily="2" charset="-78"/>
              </a:rPr>
              <a:t>لماذا نُقيّم مهارات القراءة والكتابة باللغة العربية</a:t>
            </a:r>
            <a:r>
              <a:rPr lang="ar-SA" sz="3600" dirty="0">
                <a:latin typeface="Sakkal Majalla" panose="02000000000000000000" pitchFamily="2" charset="-78"/>
                <a:cs typeface="Sakkal Majalla" panose="02000000000000000000" pitchFamily="2" charset="-78"/>
              </a:rPr>
              <a:t>؟</a:t>
            </a:r>
            <a:endParaRPr lang="en-US" sz="3600" dirty="0">
              <a:latin typeface="Sakkal Majalla" panose="02000000000000000000" pitchFamily="2" charset="-78"/>
              <a:cs typeface="Sakkal Majalla" panose="02000000000000000000" pitchFamily="2" charset="-78"/>
            </a:endParaRPr>
          </a:p>
        </p:txBody>
      </p:sp>
      <p:graphicFrame>
        <p:nvGraphicFramePr>
          <p:cNvPr id="10" name="Chart 9">
            <a:extLst>
              <a:ext uri="{FF2B5EF4-FFF2-40B4-BE49-F238E27FC236}">
                <a16:creationId xmlns:a16="http://schemas.microsoft.com/office/drawing/2014/main" id="{5A791F6A-1729-4AB9-BB59-28680D4EAF50}"/>
              </a:ext>
            </a:extLst>
          </p:cNvPr>
          <p:cNvGraphicFramePr>
            <a:graphicFrameLocks/>
          </p:cNvGraphicFramePr>
          <p:nvPr>
            <p:extLst>
              <p:ext uri="{D42A27DB-BD31-4B8C-83A1-F6EECF244321}">
                <p14:modId xmlns:p14="http://schemas.microsoft.com/office/powerpoint/2010/main" val="1817306258"/>
              </p:ext>
            </p:extLst>
          </p:nvPr>
        </p:nvGraphicFramePr>
        <p:xfrm>
          <a:off x="2370373" y="2125021"/>
          <a:ext cx="7390572" cy="43528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Table 8">
            <a:extLst>
              <a:ext uri="{FF2B5EF4-FFF2-40B4-BE49-F238E27FC236}">
                <a16:creationId xmlns:a16="http://schemas.microsoft.com/office/drawing/2014/main" id="{18E6A13B-0C36-4DA2-8135-F9A86F92C458}"/>
              </a:ext>
            </a:extLst>
          </p:cNvPr>
          <p:cNvGraphicFramePr>
            <a:graphicFrameLocks noGrp="1"/>
          </p:cNvGraphicFramePr>
          <p:nvPr>
            <p:extLst>
              <p:ext uri="{D42A27DB-BD31-4B8C-83A1-F6EECF244321}">
                <p14:modId xmlns:p14="http://schemas.microsoft.com/office/powerpoint/2010/main" val="4268062802"/>
              </p:ext>
            </p:extLst>
          </p:nvPr>
        </p:nvGraphicFramePr>
        <p:xfrm>
          <a:off x="418641" y="5820214"/>
          <a:ext cx="12065662" cy="457200"/>
        </p:xfrm>
        <a:graphic>
          <a:graphicData uri="http://schemas.openxmlformats.org/drawingml/2006/table">
            <a:tbl>
              <a:tblPr firstRow="1" bandRow="1">
                <a:tableStyleId>{2D5ABB26-0587-4C30-8999-92F81FD0307C}</a:tableStyleId>
              </a:tblPr>
              <a:tblGrid>
                <a:gridCol w="12065662">
                  <a:extLst>
                    <a:ext uri="{9D8B030D-6E8A-4147-A177-3AD203B41FA5}">
                      <a16:colId xmlns:a16="http://schemas.microsoft.com/office/drawing/2014/main" val="3401150700"/>
                    </a:ext>
                  </a:extLst>
                </a:gridCol>
              </a:tblGrid>
              <a:tr h="370840">
                <a:tc>
                  <a:txBody>
                    <a:bodyPr/>
                    <a:lstStyle/>
                    <a:p>
                      <a:r>
                        <a:rPr lang="en-US" sz="1200" dirty="0"/>
                        <a:t>Source: World Bank </a:t>
                      </a:r>
                      <a:r>
                        <a:rPr lang="en-US" sz="1200" dirty="0" err="1"/>
                        <a:t>EdStats</a:t>
                      </a:r>
                      <a:r>
                        <a:rPr lang="en-US" sz="1200" dirty="0"/>
                        <a:t> database.</a:t>
                      </a:r>
                    </a:p>
                    <a:p>
                      <a:r>
                        <a:rPr lang="en-US" sz="1200" dirty="0"/>
                        <a:t>ECA = Europe and Central Asia; EAP = East Asia and Pacific; LAC = Latin America and the Caribbean; SAR = South Asia; MENA = Middle East and North Africa; SSA = Sub-Saharan Africa</a:t>
                      </a:r>
                    </a:p>
                  </a:txBody>
                  <a:tcPr/>
                </a:tc>
                <a:extLst>
                  <a:ext uri="{0D108BD9-81ED-4DB2-BD59-A6C34878D82A}">
                    <a16:rowId xmlns:a16="http://schemas.microsoft.com/office/drawing/2014/main" val="155828249"/>
                  </a:ext>
                </a:extLst>
              </a:tr>
            </a:tbl>
          </a:graphicData>
        </a:graphic>
      </p:graphicFrame>
      <p:graphicFrame>
        <p:nvGraphicFramePr>
          <p:cNvPr id="13" name="Table 8">
            <a:extLst>
              <a:ext uri="{FF2B5EF4-FFF2-40B4-BE49-F238E27FC236}">
                <a16:creationId xmlns:a16="http://schemas.microsoft.com/office/drawing/2014/main" id="{81D6645E-C0B6-4F41-B5EB-267CDA94C608}"/>
              </a:ext>
            </a:extLst>
          </p:cNvPr>
          <p:cNvGraphicFramePr>
            <a:graphicFrameLocks noGrp="1"/>
          </p:cNvGraphicFramePr>
          <p:nvPr>
            <p:extLst>
              <p:ext uri="{D42A27DB-BD31-4B8C-83A1-F6EECF244321}">
                <p14:modId xmlns:p14="http://schemas.microsoft.com/office/powerpoint/2010/main" val="1491625568"/>
              </p:ext>
            </p:extLst>
          </p:nvPr>
        </p:nvGraphicFramePr>
        <p:xfrm>
          <a:off x="123290" y="6224807"/>
          <a:ext cx="12065662" cy="457200"/>
        </p:xfrm>
        <a:graphic>
          <a:graphicData uri="http://schemas.openxmlformats.org/drawingml/2006/table">
            <a:tbl>
              <a:tblPr firstRow="1" bandRow="1">
                <a:tableStyleId>{2D5ABB26-0587-4C30-8999-92F81FD0307C}</a:tableStyleId>
              </a:tblPr>
              <a:tblGrid>
                <a:gridCol w="12065662">
                  <a:extLst>
                    <a:ext uri="{9D8B030D-6E8A-4147-A177-3AD203B41FA5}">
                      <a16:colId xmlns:a16="http://schemas.microsoft.com/office/drawing/2014/main" val="3401150700"/>
                    </a:ext>
                  </a:extLst>
                </a:gridCol>
              </a:tblGrid>
              <a:tr h="264294">
                <a:tc>
                  <a:txBody>
                    <a:bodyPr/>
                    <a:lstStyle/>
                    <a:p>
                      <a:pPr algn="r" rtl="1"/>
                      <a:r>
                        <a:rPr lang="ar-SA" sz="1200" dirty="0">
                          <a:latin typeface="Sakkal Majalla" panose="02000000000000000000" pitchFamily="2" charset="-78"/>
                          <a:cs typeface="Sakkal Majalla" panose="02000000000000000000" pitchFamily="2" charset="-78"/>
                        </a:rPr>
                        <a:t>المصدر: قاعدة بيانات الإحصاءات التعليمية بالبنك الدولي.</a:t>
                      </a:r>
                      <a:endParaRPr lang="en-US" sz="1200" dirty="0">
                        <a:latin typeface="Sakkal Majalla" panose="02000000000000000000" pitchFamily="2" charset="-78"/>
                        <a:cs typeface="Sakkal Majalla" panose="02000000000000000000" pitchFamily="2" charset="-78"/>
                      </a:endParaRPr>
                    </a:p>
                    <a:p>
                      <a:pPr algn="r" rtl="1"/>
                      <a:r>
                        <a:rPr lang="ar-SA" sz="1200" dirty="0">
                          <a:latin typeface="Sakkal Majalla" panose="02000000000000000000" pitchFamily="2" charset="-78"/>
                          <a:cs typeface="Sakkal Majalla" panose="02000000000000000000" pitchFamily="2" charset="-78"/>
                        </a:rPr>
                        <a:t>منطقة أوروبا وآسيا الوسطى، ومنطقة شرق آسيا والمحيط الهادئ، ومنطقة أمريكا اللاتينية والبحر الكاريبي، ومنطقة جنوب آسيا،</a:t>
                      </a:r>
                      <a:r>
                        <a:rPr lang="en-US" sz="1200" dirty="0">
                          <a:latin typeface="Sakkal Majalla" panose="02000000000000000000" pitchFamily="2" charset="-78"/>
                          <a:cs typeface="Sakkal Majalla" panose="02000000000000000000" pitchFamily="2" charset="-78"/>
                        </a:rPr>
                        <a:t> </a:t>
                      </a:r>
                      <a:r>
                        <a:rPr lang="ar-SA" sz="1200" dirty="0">
                          <a:latin typeface="Sakkal Majalla" panose="02000000000000000000" pitchFamily="2" charset="-78"/>
                          <a:cs typeface="Sakkal Majalla" panose="02000000000000000000" pitchFamily="2" charset="-78"/>
                        </a:rPr>
                        <a:t> ومنطقة الشرق الأوسط وشمال أفريقيا،</a:t>
                      </a:r>
                      <a:r>
                        <a:rPr lang="en-US" sz="1200" dirty="0">
                          <a:latin typeface="Sakkal Majalla" panose="02000000000000000000" pitchFamily="2" charset="-78"/>
                          <a:cs typeface="Sakkal Majalla" panose="02000000000000000000" pitchFamily="2" charset="-78"/>
                        </a:rPr>
                        <a:t> </a:t>
                      </a:r>
                      <a:r>
                        <a:rPr lang="ar-SA" sz="1200" dirty="0">
                          <a:latin typeface="Sakkal Majalla" panose="02000000000000000000" pitchFamily="2" charset="-78"/>
                          <a:cs typeface="Sakkal Majalla" panose="02000000000000000000" pitchFamily="2" charset="-78"/>
                        </a:rPr>
                        <a:t> ومنطقة أفريقيا جنوب الصحراء . </a:t>
                      </a:r>
                      <a:endParaRPr lang="en-US" sz="1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55828249"/>
                  </a:ext>
                </a:extLst>
              </a:tr>
            </a:tbl>
          </a:graphicData>
        </a:graphic>
      </p:graphicFrame>
      <p:sp>
        <p:nvSpPr>
          <p:cNvPr id="14" name="Rectangle 13">
            <a:extLst>
              <a:ext uri="{FF2B5EF4-FFF2-40B4-BE49-F238E27FC236}">
                <a16:creationId xmlns:a16="http://schemas.microsoft.com/office/drawing/2014/main" id="{7FE9A8B7-B1E0-4B4B-A74A-ED94A61390C0}"/>
              </a:ext>
            </a:extLst>
          </p:cNvPr>
          <p:cNvSpPr/>
          <p:nvPr/>
        </p:nvSpPr>
        <p:spPr>
          <a:xfrm>
            <a:off x="0" y="0"/>
            <a:ext cx="418641" cy="6858000"/>
          </a:xfrm>
          <a:prstGeom prst="rect">
            <a:avLst/>
          </a:prstGeom>
          <a:solidFill>
            <a:srgbClr val="021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E6262912-633A-4F16-B5DA-91613B17F999}"/>
              </a:ext>
            </a:extLst>
          </p:cNvPr>
          <p:cNvSpPr>
            <a:spLocks noGrp="1"/>
          </p:cNvSpPr>
          <p:nvPr>
            <p:ph idx="1"/>
          </p:nvPr>
        </p:nvSpPr>
        <p:spPr>
          <a:xfrm>
            <a:off x="453577" y="778604"/>
            <a:ext cx="6249940" cy="1509625"/>
          </a:xfrm>
        </p:spPr>
        <p:txBody>
          <a:bodyPr anchor="t">
            <a:normAutofit/>
          </a:bodyPr>
          <a:lstStyle/>
          <a:p>
            <a:r>
              <a:rPr lang="en-US" sz="1800" dirty="0"/>
              <a:t>Across MENA countries, 59% of children are in learning poverty—they cannot read and understand an age-appropriate text by age 10. </a:t>
            </a:r>
          </a:p>
          <a:p>
            <a:r>
              <a:rPr lang="en-US" sz="1800" dirty="0"/>
              <a:t>As countries look to continuously improve on this situation, they will need to monitor using student assessments.</a:t>
            </a:r>
          </a:p>
        </p:txBody>
      </p:sp>
    </p:spTree>
    <p:extLst>
      <p:ext uri="{BB962C8B-B14F-4D97-AF65-F5344CB8AC3E}">
        <p14:creationId xmlns:p14="http://schemas.microsoft.com/office/powerpoint/2010/main" val="110794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7EC828-F0AB-45F4-BD4B-9FD900E2CC56}"/>
              </a:ext>
            </a:extLst>
          </p:cNvPr>
          <p:cNvSpPr>
            <a:spLocks noGrp="1"/>
          </p:cNvSpPr>
          <p:nvPr>
            <p:ph type="title"/>
          </p:nvPr>
        </p:nvSpPr>
        <p:spPr>
          <a:xfrm>
            <a:off x="133565" y="184888"/>
            <a:ext cx="10515600" cy="760288"/>
          </a:xfrm>
        </p:spPr>
        <p:txBody>
          <a:bodyPr>
            <a:normAutofit/>
          </a:bodyPr>
          <a:lstStyle/>
          <a:p>
            <a:pPr algn="ctr"/>
            <a:r>
              <a:rPr lang="en-US" sz="3600" b="1" dirty="0"/>
              <a:t>Student assessment is essential to learning</a:t>
            </a:r>
          </a:p>
        </p:txBody>
      </p:sp>
      <p:sp>
        <p:nvSpPr>
          <p:cNvPr id="17" name="Rectangle 16" descr="Schoolhouse">
            <a:extLst>
              <a:ext uri="{FF2B5EF4-FFF2-40B4-BE49-F238E27FC236}">
                <a16:creationId xmlns:a16="http://schemas.microsoft.com/office/drawing/2014/main" id="{B659CE0F-7849-41E6-A9A6-BB8CDF1B96A1}"/>
              </a:ext>
            </a:extLst>
          </p:cNvPr>
          <p:cNvSpPr/>
          <p:nvPr/>
        </p:nvSpPr>
        <p:spPr>
          <a:xfrm>
            <a:off x="1596920" y="1888238"/>
            <a:ext cx="1098562" cy="109856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58B76DEF-BA73-44FD-AD70-4777F09A6366}"/>
              </a:ext>
            </a:extLst>
          </p:cNvPr>
          <p:cNvSpPr/>
          <p:nvPr/>
        </p:nvSpPr>
        <p:spPr>
          <a:xfrm>
            <a:off x="838593" y="3168797"/>
            <a:ext cx="3138750" cy="470812"/>
          </a:xfrm>
          <a:custGeom>
            <a:avLst/>
            <a:gdLst>
              <a:gd name="connsiteX0" fmla="*/ 0 w 3138750"/>
              <a:gd name="connsiteY0" fmla="*/ 0 h 470812"/>
              <a:gd name="connsiteX1" fmla="*/ 3138750 w 3138750"/>
              <a:gd name="connsiteY1" fmla="*/ 0 h 470812"/>
              <a:gd name="connsiteX2" fmla="*/ 3138750 w 3138750"/>
              <a:gd name="connsiteY2" fmla="*/ 470812 h 470812"/>
              <a:gd name="connsiteX3" fmla="*/ 0 w 3138750"/>
              <a:gd name="connsiteY3" fmla="*/ 470812 h 470812"/>
              <a:gd name="connsiteX4" fmla="*/ 0 w 3138750"/>
              <a:gd name="connsiteY4" fmla="*/ 0 h 470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470812">
                <a:moveTo>
                  <a:pt x="0" y="0"/>
                </a:moveTo>
                <a:lnTo>
                  <a:pt x="3138750" y="0"/>
                </a:lnTo>
                <a:lnTo>
                  <a:pt x="3138750" y="470812"/>
                </a:lnTo>
                <a:lnTo>
                  <a:pt x="0" y="470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dirty="0"/>
              <a:t>Large-scale assessment</a:t>
            </a:r>
          </a:p>
        </p:txBody>
      </p:sp>
      <p:sp>
        <p:nvSpPr>
          <p:cNvPr id="19" name="Freeform: Shape 18">
            <a:extLst>
              <a:ext uri="{FF2B5EF4-FFF2-40B4-BE49-F238E27FC236}">
                <a16:creationId xmlns:a16="http://schemas.microsoft.com/office/drawing/2014/main" id="{41573D48-5926-4CC9-BC9B-7851CACD6D02}"/>
              </a:ext>
            </a:extLst>
          </p:cNvPr>
          <p:cNvSpPr/>
          <p:nvPr/>
        </p:nvSpPr>
        <p:spPr>
          <a:xfrm>
            <a:off x="838593" y="4173739"/>
            <a:ext cx="3138750" cy="951043"/>
          </a:xfrm>
          <a:custGeom>
            <a:avLst/>
            <a:gdLst>
              <a:gd name="connsiteX0" fmla="*/ 0 w 3138750"/>
              <a:gd name="connsiteY0" fmla="*/ 0 h 951043"/>
              <a:gd name="connsiteX1" fmla="*/ 3138750 w 3138750"/>
              <a:gd name="connsiteY1" fmla="*/ 0 h 951043"/>
              <a:gd name="connsiteX2" fmla="*/ 3138750 w 3138750"/>
              <a:gd name="connsiteY2" fmla="*/ 951043 h 951043"/>
              <a:gd name="connsiteX3" fmla="*/ 0 w 3138750"/>
              <a:gd name="connsiteY3" fmla="*/ 951043 h 951043"/>
              <a:gd name="connsiteX4" fmla="*/ 0 w 3138750"/>
              <a:gd name="connsiteY4" fmla="*/ 0 h 951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951043">
                <a:moveTo>
                  <a:pt x="0" y="0"/>
                </a:moveTo>
                <a:lnTo>
                  <a:pt x="3138750" y="0"/>
                </a:lnTo>
                <a:lnTo>
                  <a:pt x="3138750" y="951043"/>
                </a:lnTo>
                <a:lnTo>
                  <a:pt x="0" y="951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Provides feedback on the overall health of the education system at particular grade/age level(s)</a:t>
            </a:r>
          </a:p>
        </p:txBody>
      </p:sp>
      <p:sp>
        <p:nvSpPr>
          <p:cNvPr id="20" name="Rectangle 19" descr="Books">
            <a:extLst>
              <a:ext uri="{FF2B5EF4-FFF2-40B4-BE49-F238E27FC236}">
                <a16:creationId xmlns:a16="http://schemas.microsoft.com/office/drawing/2014/main" id="{819C44C4-0BC5-4A8C-8648-DF90EF98803E}"/>
              </a:ext>
            </a:extLst>
          </p:cNvPr>
          <p:cNvSpPr/>
          <p:nvPr/>
        </p:nvSpPr>
        <p:spPr>
          <a:xfrm>
            <a:off x="5577652" y="1964687"/>
            <a:ext cx="1098562" cy="109856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46BAC932-BBD1-4953-B883-330E8E03973A}"/>
              </a:ext>
            </a:extLst>
          </p:cNvPr>
          <p:cNvSpPr/>
          <p:nvPr/>
        </p:nvSpPr>
        <p:spPr>
          <a:xfrm>
            <a:off x="4526625" y="3168797"/>
            <a:ext cx="3138750" cy="470812"/>
          </a:xfrm>
          <a:custGeom>
            <a:avLst/>
            <a:gdLst>
              <a:gd name="connsiteX0" fmla="*/ 0 w 3138750"/>
              <a:gd name="connsiteY0" fmla="*/ 0 h 470812"/>
              <a:gd name="connsiteX1" fmla="*/ 3138750 w 3138750"/>
              <a:gd name="connsiteY1" fmla="*/ 0 h 470812"/>
              <a:gd name="connsiteX2" fmla="*/ 3138750 w 3138750"/>
              <a:gd name="connsiteY2" fmla="*/ 470812 h 470812"/>
              <a:gd name="connsiteX3" fmla="*/ 0 w 3138750"/>
              <a:gd name="connsiteY3" fmla="*/ 470812 h 470812"/>
              <a:gd name="connsiteX4" fmla="*/ 0 w 3138750"/>
              <a:gd name="connsiteY4" fmla="*/ 0 h 470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470812">
                <a:moveTo>
                  <a:pt x="0" y="0"/>
                </a:moveTo>
                <a:lnTo>
                  <a:pt x="3138750" y="0"/>
                </a:lnTo>
                <a:lnTo>
                  <a:pt x="3138750" y="470812"/>
                </a:lnTo>
                <a:lnTo>
                  <a:pt x="0" y="470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dirty="0"/>
              <a:t>High-stakes examinations</a:t>
            </a:r>
          </a:p>
        </p:txBody>
      </p:sp>
      <p:sp>
        <p:nvSpPr>
          <p:cNvPr id="23" name="Freeform: Shape 22">
            <a:extLst>
              <a:ext uri="{FF2B5EF4-FFF2-40B4-BE49-F238E27FC236}">
                <a16:creationId xmlns:a16="http://schemas.microsoft.com/office/drawing/2014/main" id="{3042B28C-C5D3-4F16-A5A4-5DFCD68AC319}"/>
              </a:ext>
            </a:extLst>
          </p:cNvPr>
          <p:cNvSpPr/>
          <p:nvPr/>
        </p:nvSpPr>
        <p:spPr>
          <a:xfrm>
            <a:off x="4526625" y="4173739"/>
            <a:ext cx="3138750" cy="951043"/>
          </a:xfrm>
          <a:custGeom>
            <a:avLst/>
            <a:gdLst>
              <a:gd name="connsiteX0" fmla="*/ 0 w 3138750"/>
              <a:gd name="connsiteY0" fmla="*/ 0 h 951043"/>
              <a:gd name="connsiteX1" fmla="*/ 3138750 w 3138750"/>
              <a:gd name="connsiteY1" fmla="*/ 0 h 951043"/>
              <a:gd name="connsiteX2" fmla="*/ 3138750 w 3138750"/>
              <a:gd name="connsiteY2" fmla="*/ 951043 h 951043"/>
              <a:gd name="connsiteX3" fmla="*/ 0 w 3138750"/>
              <a:gd name="connsiteY3" fmla="*/ 951043 h 951043"/>
              <a:gd name="connsiteX4" fmla="*/ 0 w 3138750"/>
              <a:gd name="connsiteY4" fmla="*/ 0 h 951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951043">
                <a:moveTo>
                  <a:pt x="0" y="0"/>
                </a:moveTo>
                <a:lnTo>
                  <a:pt x="3138750" y="0"/>
                </a:lnTo>
                <a:lnTo>
                  <a:pt x="3138750" y="951043"/>
                </a:lnTo>
                <a:lnTo>
                  <a:pt x="0" y="951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Used to select or certify students as they move from one level of the education system to the next</a:t>
            </a:r>
          </a:p>
        </p:txBody>
      </p:sp>
      <p:sp>
        <p:nvSpPr>
          <p:cNvPr id="24" name="Rectangle 23" descr="Classroom">
            <a:extLst>
              <a:ext uri="{FF2B5EF4-FFF2-40B4-BE49-F238E27FC236}">
                <a16:creationId xmlns:a16="http://schemas.microsoft.com/office/drawing/2014/main" id="{A899DC63-F012-48AA-A2DE-7807AC2F04EE}"/>
              </a:ext>
            </a:extLst>
          </p:cNvPr>
          <p:cNvSpPr/>
          <p:nvPr/>
        </p:nvSpPr>
        <p:spPr>
          <a:xfrm>
            <a:off x="9003325" y="1974794"/>
            <a:ext cx="1098562" cy="109856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8D94CE9A-DED3-44B4-94EC-C9ACBD00C9DA}"/>
              </a:ext>
            </a:extLst>
          </p:cNvPr>
          <p:cNvSpPr/>
          <p:nvPr/>
        </p:nvSpPr>
        <p:spPr>
          <a:xfrm>
            <a:off x="8214656" y="3168797"/>
            <a:ext cx="3138750" cy="470812"/>
          </a:xfrm>
          <a:custGeom>
            <a:avLst/>
            <a:gdLst>
              <a:gd name="connsiteX0" fmla="*/ 0 w 3138750"/>
              <a:gd name="connsiteY0" fmla="*/ 0 h 470812"/>
              <a:gd name="connsiteX1" fmla="*/ 3138750 w 3138750"/>
              <a:gd name="connsiteY1" fmla="*/ 0 h 470812"/>
              <a:gd name="connsiteX2" fmla="*/ 3138750 w 3138750"/>
              <a:gd name="connsiteY2" fmla="*/ 470812 h 470812"/>
              <a:gd name="connsiteX3" fmla="*/ 0 w 3138750"/>
              <a:gd name="connsiteY3" fmla="*/ 470812 h 470812"/>
              <a:gd name="connsiteX4" fmla="*/ 0 w 3138750"/>
              <a:gd name="connsiteY4" fmla="*/ 0 h 470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470812">
                <a:moveTo>
                  <a:pt x="0" y="0"/>
                </a:moveTo>
                <a:lnTo>
                  <a:pt x="3138750" y="0"/>
                </a:lnTo>
                <a:lnTo>
                  <a:pt x="3138750" y="470812"/>
                </a:lnTo>
                <a:lnTo>
                  <a:pt x="0" y="470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a:t>Classroom assessment</a:t>
            </a:r>
          </a:p>
        </p:txBody>
      </p:sp>
      <p:sp>
        <p:nvSpPr>
          <p:cNvPr id="26" name="Freeform: Shape 25">
            <a:extLst>
              <a:ext uri="{FF2B5EF4-FFF2-40B4-BE49-F238E27FC236}">
                <a16:creationId xmlns:a16="http://schemas.microsoft.com/office/drawing/2014/main" id="{04806529-CFC1-4CBC-840A-C10CA64F516B}"/>
              </a:ext>
            </a:extLst>
          </p:cNvPr>
          <p:cNvSpPr/>
          <p:nvPr/>
        </p:nvSpPr>
        <p:spPr>
          <a:xfrm>
            <a:off x="8214656" y="4173739"/>
            <a:ext cx="3138750" cy="951043"/>
          </a:xfrm>
          <a:custGeom>
            <a:avLst/>
            <a:gdLst>
              <a:gd name="connsiteX0" fmla="*/ 0 w 3138750"/>
              <a:gd name="connsiteY0" fmla="*/ 0 h 951043"/>
              <a:gd name="connsiteX1" fmla="*/ 3138750 w 3138750"/>
              <a:gd name="connsiteY1" fmla="*/ 0 h 951043"/>
              <a:gd name="connsiteX2" fmla="*/ 3138750 w 3138750"/>
              <a:gd name="connsiteY2" fmla="*/ 951043 h 951043"/>
              <a:gd name="connsiteX3" fmla="*/ 0 w 3138750"/>
              <a:gd name="connsiteY3" fmla="*/ 951043 h 951043"/>
              <a:gd name="connsiteX4" fmla="*/ 0 w 3138750"/>
              <a:gd name="connsiteY4" fmla="*/ 0 h 951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951043">
                <a:moveTo>
                  <a:pt x="0" y="0"/>
                </a:moveTo>
                <a:lnTo>
                  <a:pt x="3138750" y="0"/>
                </a:lnTo>
                <a:lnTo>
                  <a:pt x="3138750" y="951043"/>
                </a:lnTo>
                <a:lnTo>
                  <a:pt x="0" y="951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Provides quick feedback to students on their learning progress and to teachers on classroom instructional needs</a:t>
            </a:r>
          </a:p>
        </p:txBody>
      </p:sp>
      <p:sp>
        <p:nvSpPr>
          <p:cNvPr id="6" name="Title 1">
            <a:extLst>
              <a:ext uri="{FF2B5EF4-FFF2-40B4-BE49-F238E27FC236}">
                <a16:creationId xmlns:a16="http://schemas.microsoft.com/office/drawing/2014/main" id="{200A820D-75B6-417C-9F62-9CED8FB730C9}"/>
              </a:ext>
            </a:extLst>
          </p:cNvPr>
          <p:cNvSpPr txBox="1">
            <a:spLocks/>
          </p:cNvSpPr>
          <p:nvPr/>
        </p:nvSpPr>
        <p:spPr>
          <a:xfrm>
            <a:off x="660538" y="876298"/>
            <a:ext cx="10515600" cy="760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600" b="1" dirty="0">
                <a:latin typeface="Sakkal Majalla" panose="02000000000000000000" pitchFamily="2" charset="-78"/>
                <a:cs typeface="Sakkal Majalla" panose="02000000000000000000" pitchFamily="2" charset="-78"/>
              </a:rPr>
              <a:t>تقييم الطلاب مفيد لعملية التعلم</a:t>
            </a:r>
            <a:endParaRPr lang="en-US" sz="3600" b="1" dirty="0">
              <a:latin typeface="Sakkal Majalla" panose="02000000000000000000" pitchFamily="2" charset="-78"/>
              <a:cs typeface="Sakkal Majalla" panose="02000000000000000000" pitchFamily="2" charset="-78"/>
            </a:endParaRPr>
          </a:p>
        </p:txBody>
      </p:sp>
      <p:sp>
        <p:nvSpPr>
          <p:cNvPr id="28" name="Freeform: Shape 27">
            <a:extLst>
              <a:ext uri="{FF2B5EF4-FFF2-40B4-BE49-F238E27FC236}">
                <a16:creationId xmlns:a16="http://schemas.microsoft.com/office/drawing/2014/main" id="{22ED2594-CFD3-442C-B834-5F1DA2B2C820}"/>
              </a:ext>
            </a:extLst>
          </p:cNvPr>
          <p:cNvSpPr/>
          <p:nvPr/>
        </p:nvSpPr>
        <p:spPr>
          <a:xfrm>
            <a:off x="838593" y="3556492"/>
            <a:ext cx="3138750" cy="470812"/>
          </a:xfrm>
          <a:custGeom>
            <a:avLst/>
            <a:gdLst>
              <a:gd name="connsiteX0" fmla="*/ 0 w 3138750"/>
              <a:gd name="connsiteY0" fmla="*/ 0 h 470812"/>
              <a:gd name="connsiteX1" fmla="*/ 3138750 w 3138750"/>
              <a:gd name="connsiteY1" fmla="*/ 0 h 470812"/>
              <a:gd name="connsiteX2" fmla="*/ 3138750 w 3138750"/>
              <a:gd name="connsiteY2" fmla="*/ 470812 h 470812"/>
              <a:gd name="connsiteX3" fmla="*/ 0 w 3138750"/>
              <a:gd name="connsiteY3" fmla="*/ 470812 h 470812"/>
              <a:gd name="connsiteX4" fmla="*/ 0 w 3138750"/>
              <a:gd name="connsiteY4" fmla="*/ 0 h 470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470812">
                <a:moveTo>
                  <a:pt x="0" y="0"/>
                </a:moveTo>
                <a:lnTo>
                  <a:pt x="3138750" y="0"/>
                </a:lnTo>
                <a:lnTo>
                  <a:pt x="3138750" y="470812"/>
                </a:lnTo>
                <a:lnTo>
                  <a:pt x="0" y="470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r" rtl="1">
              <a:defRPr b="1"/>
            </a:pPr>
            <a:r>
              <a:rPr lang="ar-SA" sz="2400" dirty="0">
                <a:latin typeface="Sakkal Majalla" panose="02000000000000000000" pitchFamily="2" charset="-78"/>
                <a:cs typeface="Sakkal Majalla" panose="02000000000000000000" pitchFamily="2" charset="-78"/>
              </a:rPr>
              <a:t>تقييم واسع النطاق</a:t>
            </a:r>
            <a:endParaRPr lang="en-US" sz="2400" dirty="0">
              <a:latin typeface="Sakkal Majalla" panose="02000000000000000000" pitchFamily="2" charset="-78"/>
              <a:cs typeface="Sakkal Majalla" panose="02000000000000000000" pitchFamily="2" charset="-78"/>
            </a:endParaRPr>
          </a:p>
        </p:txBody>
      </p:sp>
      <p:sp>
        <p:nvSpPr>
          <p:cNvPr id="29" name="Freeform: Shape 28">
            <a:extLst>
              <a:ext uri="{FF2B5EF4-FFF2-40B4-BE49-F238E27FC236}">
                <a16:creationId xmlns:a16="http://schemas.microsoft.com/office/drawing/2014/main" id="{C1D2376D-CD41-48F1-A7C8-EE1EFA322366}"/>
              </a:ext>
            </a:extLst>
          </p:cNvPr>
          <p:cNvSpPr/>
          <p:nvPr/>
        </p:nvSpPr>
        <p:spPr>
          <a:xfrm>
            <a:off x="4254366" y="3541075"/>
            <a:ext cx="3763478" cy="470812"/>
          </a:xfrm>
          <a:custGeom>
            <a:avLst/>
            <a:gdLst>
              <a:gd name="connsiteX0" fmla="*/ 0 w 3138750"/>
              <a:gd name="connsiteY0" fmla="*/ 0 h 470812"/>
              <a:gd name="connsiteX1" fmla="*/ 3138750 w 3138750"/>
              <a:gd name="connsiteY1" fmla="*/ 0 h 470812"/>
              <a:gd name="connsiteX2" fmla="*/ 3138750 w 3138750"/>
              <a:gd name="connsiteY2" fmla="*/ 470812 h 470812"/>
              <a:gd name="connsiteX3" fmla="*/ 0 w 3138750"/>
              <a:gd name="connsiteY3" fmla="*/ 470812 h 470812"/>
              <a:gd name="connsiteX4" fmla="*/ 0 w 3138750"/>
              <a:gd name="connsiteY4" fmla="*/ 0 h 470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470812">
                <a:moveTo>
                  <a:pt x="0" y="0"/>
                </a:moveTo>
                <a:lnTo>
                  <a:pt x="3138750" y="0"/>
                </a:lnTo>
                <a:lnTo>
                  <a:pt x="3138750" y="470812"/>
                </a:lnTo>
                <a:lnTo>
                  <a:pt x="0" y="470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r" rtl="1">
              <a:defRPr b="1"/>
            </a:pPr>
            <a:r>
              <a:rPr lang="ar-SA" sz="2400" dirty="0">
                <a:latin typeface="Sakkal Majalla" panose="02000000000000000000" pitchFamily="2" charset="-78"/>
                <a:cs typeface="Sakkal Majalla" panose="02000000000000000000" pitchFamily="2" charset="-78"/>
              </a:rPr>
              <a:t>الامتحانات في المراحل المفصلية (المصيرية)</a:t>
            </a:r>
            <a:endParaRPr lang="en-US" sz="2400" dirty="0">
              <a:latin typeface="Sakkal Majalla" panose="02000000000000000000" pitchFamily="2" charset="-78"/>
              <a:cs typeface="Sakkal Majalla" panose="02000000000000000000" pitchFamily="2" charset="-78"/>
            </a:endParaRPr>
          </a:p>
        </p:txBody>
      </p:sp>
      <p:sp>
        <p:nvSpPr>
          <p:cNvPr id="30" name="Freeform: Shape 29">
            <a:extLst>
              <a:ext uri="{FF2B5EF4-FFF2-40B4-BE49-F238E27FC236}">
                <a16:creationId xmlns:a16="http://schemas.microsoft.com/office/drawing/2014/main" id="{04DF26DC-61E6-438F-B893-E7FAF5B2AC1F}"/>
              </a:ext>
            </a:extLst>
          </p:cNvPr>
          <p:cNvSpPr/>
          <p:nvPr/>
        </p:nvSpPr>
        <p:spPr>
          <a:xfrm>
            <a:off x="7754705" y="3556492"/>
            <a:ext cx="3138750" cy="470812"/>
          </a:xfrm>
          <a:custGeom>
            <a:avLst/>
            <a:gdLst>
              <a:gd name="connsiteX0" fmla="*/ 0 w 3138750"/>
              <a:gd name="connsiteY0" fmla="*/ 0 h 470812"/>
              <a:gd name="connsiteX1" fmla="*/ 3138750 w 3138750"/>
              <a:gd name="connsiteY1" fmla="*/ 0 h 470812"/>
              <a:gd name="connsiteX2" fmla="*/ 3138750 w 3138750"/>
              <a:gd name="connsiteY2" fmla="*/ 470812 h 470812"/>
              <a:gd name="connsiteX3" fmla="*/ 0 w 3138750"/>
              <a:gd name="connsiteY3" fmla="*/ 470812 h 470812"/>
              <a:gd name="connsiteX4" fmla="*/ 0 w 3138750"/>
              <a:gd name="connsiteY4" fmla="*/ 0 h 470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470812">
                <a:moveTo>
                  <a:pt x="0" y="0"/>
                </a:moveTo>
                <a:lnTo>
                  <a:pt x="3138750" y="0"/>
                </a:lnTo>
                <a:lnTo>
                  <a:pt x="3138750" y="470812"/>
                </a:lnTo>
                <a:lnTo>
                  <a:pt x="0" y="470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r" rtl="1">
              <a:defRPr b="1"/>
            </a:pPr>
            <a:r>
              <a:rPr lang="ar-SA" sz="2400" dirty="0">
                <a:latin typeface="Sakkal Majalla" panose="02000000000000000000" pitchFamily="2" charset="-78"/>
                <a:cs typeface="Sakkal Majalla" panose="02000000000000000000" pitchFamily="2" charset="-78"/>
              </a:rPr>
              <a:t>التقييم داخل الفصل</a:t>
            </a:r>
            <a:endParaRPr lang="en-US" sz="2400" dirty="0">
              <a:latin typeface="Sakkal Majalla" panose="02000000000000000000" pitchFamily="2" charset="-78"/>
              <a:cs typeface="Sakkal Majalla" panose="02000000000000000000" pitchFamily="2" charset="-78"/>
            </a:endParaRPr>
          </a:p>
        </p:txBody>
      </p:sp>
      <p:sp>
        <p:nvSpPr>
          <p:cNvPr id="31" name="Freeform: Shape 30">
            <a:extLst>
              <a:ext uri="{FF2B5EF4-FFF2-40B4-BE49-F238E27FC236}">
                <a16:creationId xmlns:a16="http://schemas.microsoft.com/office/drawing/2014/main" id="{C7DBA9C2-7814-4B66-A2FA-BB9D7EC73511}"/>
              </a:ext>
            </a:extLst>
          </p:cNvPr>
          <p:cNvSpPr/>
          <p:nvPr/>
        </p:nvSpPr>
        <p:spPr>
          <a:xfrm>
            <a:off x="838593" y="5271217"/>
            <a:ext cx="3138750" cy="951043"/>
          </a:xfrm>
          <a:custGeom>
            <a:avLst/>
            <a:gdLst>
              <a:gd name="connsiteX0" fmla="*/ 0 w 3138750"/>
              <a:gd name="connsiteY0" fmla="*/ 0 h 951043"/>
              <a:gd name="connsiteX1" fmla="*/ 3138750 w 3138750"/>
              <a:gd name="connsiteY1" fmla="*/ 0 h 951043"/>
              <a:gd name="connsiteX2" fmla="*/ 3138750 w 3138750"/>
              <a:gd name="connsiteY2" fmla="*/ 951043 h 951043"/>
              <a:gd name="connsiteX3" fmla="*/ 0 w 3138750"/>
              <a:gd name="connsiteY3" fmla="*/ 951043 h 951043"/>
              <a:gd name="connsiteX4" fmla="*/ 0 w 3138750"/>
              <a:gd name="connsiteY4" fmla="*/ 0 h 951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951043">
                <a:moveTo>
                  <a:pt x="0" y="0"/>
                </a:moveTo>
                <a:lnTo>
                  <a:pt x="3138750" y="0"/>
                </a:lnTo>
                <a:lnTo>
                  <a:pt x="3138750" y="951043"/>
                </a:lnTo>
                <a:lnTo>
                  <a:pt x="0" y="951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r" rtl="1"/>
            <a:r>
              <a:rPr lang="ar-SA" sz="1800" dirty="0">
                <a:latin typeface="Sakkal Majalla" panose="02000000000000000000" pitchFamily="2" charset="-78"/>
                <a:cs typeface="Sakkal Majalla" panose="02000000000000000000" pitchFamily="2" charset="-78"/>
              </a:rPr>
              <a:t>يوفر معلومات تقييمية عن سلامة المنظومة التعليمية في صف معين ومستوى</a:t>
            </a:r>
            <a:r>
              <a:rPr lang="en-GB" sz="1800" dirty="0">
                <a:latin typeface="Sakkal Majalla" panose="02000000000000000000" pitchFamily="2" charset="-78"/>
                <a:cs typeface="Sakkal Majalla" panose="02000000000000000000" pitchFamily="2" charset="-78"/>
              </a:rPr>
              <a:t> </a:t>
            </a:r>
            <a:r>
              <a:rPr lang="ar-SA" sz="1800" dirty="0">
                <a:latin typeface="Sakkal Majalla" panose="02000000000000000000" pitchFamily="2" charset="-78"/>
                <a:cs typeface="Sakkal Majalla" panose="02000000000000000000" pitchFamily="2" charset="-78"/>
              </a:rPr>
              <a:t>(مستويات) عُمرية معينة.</a:t>
            </a:r>
            <a:endParaRPr lang="en-US" sz="1800" dirty="0">
              <a:latin typeface="Sakkal Majalla" panose="02000000000000000000" pitchFamily="2" charset="-78"/>
              <a:cs typeface="Sakkal Majalla" panose="02000000000000000000" pitchFamily="2" charset="-78"/>
            </a:endParaRPr>
          </a:p>
        </p:txBody>
      </p:sp>
      <p:sp>
        <p:nvSpPr>
          <p:cNvPr id="32" name="Freeform: Shape 31">
            <a:extLst>
              <a:ext uri="{FF2B5EF4-FFF2-40B4-BE49-F238E27FC236}">
                <a16:creationId xmlns:a16="http://schemas.microsoft.com/office/drawing/2014/main" id="{4B34A75A-D49B-4545-BFEA-8BE93733C4E2}"/>
              </a:ext>
            </a:extLst>
          </p:cNvPr>
          <p:cNvSpPr/>
          <p:nvPr/>
        </p:nvSpPr>
        <p:spPr>
          <a:xfrm>
            <a:off x="4525100" y="5271216"/>
            <a:ext cx="3138750" cy="951043"/>
          </a:xfrm>
          <a:custGeom>
            <a:avLst/>
            <a:gdLst>
              <a:gd name="connsiteX0" fmla="*/ 0 w 3138750"/>
              <a:gd name="connsiteY0" fmla="*/ 0 h 951043"/>
              <a:gd name="connsiteX1" fmla="*/ 3138750 w 3138750"/>
              <a:gd name="connsiteY1" fmla="*/ 0 h 951043"/>
              <a:gd name="connsiteX2" fmla="*/ 3138750 w 3138750"/>
              <a:gd name="connsiteY2" fmla="*/ 951043 h 951043"/>
              <a:gd name="connsiteX3" fmla="*/ 0 w 3138750"/>
              <a:gd name="connsiteY3" fmla="*/ 951043 h 951043"/>
              <a:gd name="connsiteX4" fmla="*/ 0 w 3138750"/>
              <a:gd name="connsiteY4" fmla="*/ 0 h 951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951043">
                <a:moveTo>
                  <a:pt x="0" y="0"/>
                </a:moveTo>
                <a:lnTo>
                  <a:pt x="3138750" y="0"/>
                </a:lnTo>
                <a:lnTo>
                  <a:pt x="3138750" y="951043"/>
                </a:lnTo>
                <a:lnTo>
                  <a:pt x="0" y="951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r" rtl="1"/>
            <a:r>
              <a:rPr lang="ar-SA" dirty="0">
                <a:latin typeface="Sakkal Majalla" panose="02000000000000000000" pitchFamily="2" charset="-78"/>
                <a:cs typeface="Sakkal Majalla" panose="02000000000000000000" pitchFamily="2" charset="-78"/>
              </a:rPr>
              <a:t>تستخدم لاختيار الطلاب أو اعتمادهم عند الانتقال من مستوى إلى آخر في النظام التعليمي.</a:t>
            </a:r>
            <a:endParaRPr lang="en-US" dirty="0">
              <a:latin typeface="Sakkal Majalla" panose="02000000000000000000" pitchFamily="2" charset="-78"/>
              <a:cs typeface="Sakkal Majalla" panose="02000000000000000000" pitchFamily="2" charset="-78"/>
            </a:endParaRPr>
          </a:p>
        </p:txBody>
      </p:sp>
      <p:sp>
        <p:nvSpPr>
          <p:cNvPr id="33" name="Freeform: Shape 32">
            <a:extLst>
              <a:ext uri="{FF2B5EF4-FFF2-40B4-BE49-F238E27FC236}">
                <a16:creationId xmlns:a16="http://schemas.microsoft.com/office/drawing/2014/main" id="{B6A65954-F221-4AA1-B2FF-AEAB02323352}"/>
              </a:ext>
            </a:extLst>
          </p:cNvPr>
          <p:cNvSpPr/>
          <p:nvPr/>
        </p:nvSpPr>
        <p:spPr>
          <a:xfrm>
            <a:off x="8214656" y="5271215"/>
            <a:ext cx="3138750" cy="951043"/>
          </a:xfrm>
          <a:custGeom>
            <a:avLst/>
            <a:gdLst>
              <a:gd name="connsiteX0" fmla="*/ 0 w 3138750"/>
              <a:gd name="connsiteY0" fmla="*/ 0 h 951043"/>
              <a:gd name="connsiteX1" fmla="*/ 3138750 w 3138750"/>
              <a:gd name="connsiteY1" fmla="*/ 0 h 951043"/>
              <a:gd name="connsiteX2" fmla="*/ 3138750 w 3138750"/>
              <a:gd name="connsiteY2" fmla="*/ 951043 h 951043"/>
              <a:gd name="connsiteX3" fmla="*/ 0 w 3138750"/>
              <a:gd name="connsiteY3" fmla="*/ 951043 h 951043"/>
              <a:gd name="connsiteX4" fmla="*/ 0 w 3138750"/>
              <a:gd name="connsiteY4" fmla="*/ 0 h 951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951043">
                <a:moveTo>
                  <a:pt x="0" y="0"/>
                </a:moveTo>
                <a:lnTo>
                  <a:pt x="3138750" y="0"/>
                </a:lnTo>
                <a:lnTo>
                  <a:pt x="3138750" y="951043"/>
                </a:lnTo>
                <a:lnTo>
                  <a:pt x="0" y="951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r" rtl="1"/>
            <a:r>
              <a:rPr lang="ar-SA" dirty="0">
                <a:latin typeface="Sakkal Majalla" panose="02000000000000000000" pitchFamily="2" charset="-78"/>
                <a:cs typeface="Sakkal Majalla" panose="02000000000000000000" pitchFamily="2" charset="-78"/>
              </a:rPr>
              <a:t>يوفر معلومات تقييمية سريعة عن التقدم المحرز في تعلم الطلاب ومعلومات تقييمية  للمعلمين عن الاحتياجات الخاصة بالتدريس في الفصول.</a:t>
            </a:r>
            <a:endParaRPr lang="en-US" dirty="0">
              <a:latin typeface="Sakkal Majalla" panose="02000000000000000000" pitchFamily="2" charset="-78"/>
              <a:cs typeface="Sakkal Majalla" panose="02000000000000000000" pitchFamily="2" charset="-78"/>
            </a:endParaRPr>
          </a:p>
        </p:txBody>
      </p:sp>
      <p:sp>
        <p:nvSpPr>
          <p:cNvPr id="21" name="Rectangle 20">
            <a:extLst>
              <a:ext uri="{FF2B5EF4-FFF2-40B4-BE49-F238E27FC236}">
                <a16:creationId xmlns:a16="http://schemas.microsoft.com/office/drawing/2014/main" id="{C4280BF7-3F4A-4BCA-8ECA-FF59693F0746}"/>
              </a:ext>
            </a:extLst>
          </p:cNvPr>
          <p:cNvSpPr/>
          <p:nvPr/>
        </p:nvSpPr>
        <p:spPr>
          <a:xfrm>
            <a:off x="11773359" y="-24797"/>
            <a:ext cx="418641" cy="6858000"/>
          </a:xfrm>
          <a:prstGeom prst="rect">
            <a:avLst/>
          </a:prstGeom>
          <a:solidFill>
            <a:srgbClr val="021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09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8917002F-E0AE-4735-A357-F5DB8D6D08B5}"/>
              </a:ext>
            </a:extLst>
          </p:cNvPr>
          <p:cNvGraphicFramePr>
            <a:graphicFrameLocks/>
          </p:cNvGraphicFramePr>
          <p:nvPr>
            <p:extLst>
              <p:ext uri="{D42A27DB-BD31-4B8C-83A1-F6EECF244321}">
                <p14:modId xmlns:p14="http://schemas.microsoft.com/office/powerpoint/2010/main" val="940457378"/>
              </p:ext>
            </p:extLst>
          </p:nvPr>
        </p:nvGraphicFramePr>
        <p:xfrm>
          <a:off x="902413" y="2312853"/>
          <a:ext cx="10387173" cy="454514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703B09CF-4EC5-4255-B59E-16741EF1DB30}"/>
              </a:ext>
            </a:extLst>
          </p:cNvPr>
          <p:cNvSpPr>
            <a:spLocks noGrp="1"/>
          </p:cNvSpPr>
          <p:nvPr>
            <p:ph idx="1"/>
          </p:nvPr>
        </p:nvSpPr>
        <p:spPr>
          <a:xfrm>
            <a:off x="277405" y="1593783"/>
            <a:ext cx="5830958" cy="1319988"/>
          </a:xfrm>
        </p:spPr>
        <p:txBody>
          <a:bodyPr>
            <a:normAutofit/>
          </a:bodyPr>
          <a:lstStyle/>
          <a:p>
            <a:r>
              <a:rPr lang="en-US" sz="1800" dirty="0"/>
              <a:t>MENA countries are increasingly participating in international large-scale student assessments</a:t>
            </a:r>
          </a:p>
          <a:p>
            <a:pPr algn="l"/>
            <a:r>
              <a:rPr lang="en-US" sz="1800" dirty="0"/>
              <a:t>But few countries are making good use of the results to inform education policy and pedagogical practices</a:t>
            </a:r>
          </a:p>
        </p:txBody>
      </p:sp>
      <p:sp>
        <p:nvSpPr>
          <p:cNvPr id="7" name="Title 1">
            <a:extLst>
              <a:ext uri="{FF2B5EF4-FFF2-40B4-BE49-F238E27FC236}">
                <a16:creationId xmlns:a16="http://schemas.microsoft.com/office/drawing/2014/main" id="{F4D32FAC-B5E0-4A81-9D91-8ED368ECDEAD}"/>
              </a:ext>
            </a:extLst>
          </p:cNvPr>
          <p:cNvSpPr>
            <a:spLocks noGrp="1"/>
          </p:cNvSpPr>
          <p:nvPr>
            <p:ph type="title"/>
          </p:nvPr>
        </p:nvSpPr>
        <p:spPr>
          <a:xfrm>
            <a:off x="277405" y="458580"/>
            <a:ext cx="10175631" cy="624676"/>
          </a:xfrm>
        </p:spPr>
        <p:txBody>
          <a:bodyPr anchor="ctr">
            <a:normAutofit/>
          </a:bodyPr>
          <a:lstStyle/>
          <a:p>
            <a:r>
              <a:rPr lang="en-US" sz="3600" b="1" dirty="0"/>
              <a:t>2. Large-scale student assessments in MENA</a:t>
            </a:r>
          </a:p>
        </p:txBody>
      </p:sp>
      <p:sp>
        <p:nvSpPr>
          <p:cNvPr id="13" name="Content Placeholder 2">
            <a:extLst>
              <a:ext uri="{FF2B5EF4-FFF2-40B4-BE49-F238E27FC236}">
                <a16:creationId xmlns:a16="http://schemas.microsoft.com/office/drawing/2014/main" id="{67AA127A-07A9-4D3F-8D69-4D42417ED5D6}"/>
              </a:ext>
            </a:extLst>
          </p:cNvPr>
          <p:cNvSpPr txBox="1">
            <a:spLocks/>
          </p:cNvSpPr>
          <p:nvPr/>
        </p:nvSpPr>
        <p:spPr>
          <a:xfrm>
            <a:off x="6457348" y="1593783"/>
            <a:ext cx="5457246" cy="86118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sz="1800" dirty="0">
                <a:latin typeface="Sakkal Majalla" panose="02000000000000000000" pitchFamily="2" charset="-78"/>
                <a:cs typeface="Sakkal Majalla" panose="02000000000000000000" pitchFamily="2" charset="-78"/>
              </a:rPr>
              <a:t>تتزايد مشاركة بلدان منطقة الشرق الأوسط وشمال أفريقيا </a:t>
            </a:r>
            <a:r>
              <a:rPr lang="ar-SA" sz="1800">
                <a:latin typeface="Sakkal Majalla" panose="02000000000000000000" pitchFamily="2" charset="-78"/>
                <a:cs typeface="Sakkal Majalla" panose="02000000000000000000" pitchFamily="2" charset="-78"/>
              </a:rPr>
              <a:t>في تقييمات الطلاب واسعة .</a:t>
            </a:r>
            <a:r>
              <a:rPr lang="en-US" sz="1800" dirty="0">
                <a:latin typeface="Sakkal Majalla" panose="02000000000000000000" pitchFamily="2" charset="-78"/>
                <a:cs typeface="Sakkal Majalla" panose="02000000000000000000" pitchFamily="2" charset="-78"/>
              </a:rPr>
              <a:t> </a:t>
            </a:r>
            <a:endParaRPr lang="ar-SA" sz="1800" dirty="0">
              <a:latin typeface="Sakkal Majalla" panose="02000000000000000000" pitchFamily="2" charset="-78"/>
              <a:cs typeface="Sakkal Majalla" panose="02000000000000000000" pitchFamily="2" charset="-78"/>
            </a:endParaRPr>
          </a:p>
          <a:p>
            <a:pPr algn="r" rtl="1"/>
            <a:r>
              <a:rPr lang="ar-SA" sz="1800" dirty="0">
                <a:latin typeface="Sakkal Majalla" panose="02000000000000000000" pitchFamily="2" charset="-78"/>
                <a:cs typeface="Sakkal Majalla" panose="02000000000000000000" pitchFamily="2" charset="-78"/>
              </a:rPr>
              <a:t>بيد أن بلداناً قليلة استطاعت استعمال نتائج تلك التقييمات بشكل جيد لتوجيه السياسة التعليمية والممارسات التربوية. </a:t>
            </a:r>
            <a:endParaRPr lang="en-US" sz="1800" dirty="0">
              <a:latin typeface="Sakkal Majalla" panose="02000000000000000000" pitchFamily="2" charset="-78"/>
              <a:cs typeface="Sakkal Majalla" panose="02000000000000000000" pitchFamily="2" charset="-78"/>
            </a:endParaRPr>
          </a:p>
        </p:txBody>
      </p:sp>
      <p:sp>
        <p:nvSpPr>
          <p:cNvPr id="9" name="Title 1">
            <a:extLst>
              <a:ext uri="{FF2B5EF4-FFF2-40B4-BE49-F238E27FC236}">
                <a16:creationId xmlns:a16="http://schemas.microsoft.com/office/drawing/2014/main" id="{6F47E63B-961E-496A-8E90-D98DC076BD5D}"/>
              </a:ext>
            </a:extLst>
          </p:cNvPr>
          <p:cNvSpPr txBox="1">
            <a:spLocks/>
          </p:cNvSpPr>
          <p:nvPr/>
        </p:nvSpPr>
        <p:spPr>
          <a:xfrm>
            <a:off x="1738963" y="892728"/>
            <a:ext cx="10175631" cy="624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3600" dirty="0">
                <a:latin typeface="Sakkal Majalla" panose="02000000000000000000" pitchFamily="2" charset="-78"/>
                <a:cs typeface="Sakkal Majalla" panose="02000000000000000000" pitchFamily="2" charset="-78"/>
              </a:rPr>
              <a:t>2. تقييمات الطلاب واسعة النطاق في منطقة الشرق الأوسط وشمال أفريقيا</a:t>
            </a:r>
            <a:endParaRPr lang="en-US" sz="3600" dirty="0">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id="{FFFB6821-A57D-47BA-BD2E-0F609CD6E383}"/>
              </a:ext>
            </a:extLst>
          </p:cNvPr>
          <p:cNvSpPr/>
          <p:nvPr/>
        </p:nvSpPr>
        <p:spPr>
          <a:xfrm>
            <a:off x="0" y="0"/>
            <a:ext cx="12192000" cy="474134"/>
          </a:xfrm>
          <a:prstGeom prst="rect">
            <a:avLst/>
          </a:prstGeom>
          <a:solidFill>
            <a:srgbClr val="021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79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0F43834-3EEA-4A9B-B9A5-E059C7DC1EE8}"/>
              </a:ext>
            </a:extLst>
          </p:cNvPr>
          <p:cNvSpPr>
            <a:spLocks noGrp="1"/>
          </p:cNvSpPr>
          <p:nvPr>
            <p:ph type="title"/>
          </p:nvPr>
        </p:nvSpPr>
        <p:spPr>
          <a:xfrm>
            <a:off x="445272" y="0"/>
            <a:ext cx="11691991" cy="1098267"/>
          </a:xfrm>
        </p:spPr>
        <p:txBody>
          <a:bodyPr>
            <a:noAutofit/>
          </a:bodyPr>
          <a:lstStyle/>
          <a:p>
            <a:r>
              <a:rPr lang="en-US" sz="3000" b="1" dirty="0"/>
              <a:t>Despite increasing participation in international and national assessments, gaps remain, especially in fragile and conflict affected countries</a:t>
            </a:r>
          </a:p>
        </p:txBody>
      </p:sp>
      <p:graphicFrame>
        <p:nvGraphicFramePr>
          <p:cNvPr id="10" name="Table 9">
            <a:extLst>
              <a:ext uri="{FF2B5EF4-FFF2-40B4-BE49-F238E27FC236}">
                <a16:creationId xmlns:a16="http://schemas.microsoft.com/office/drawing/2014/main" id="{D23A52DB-9026-460E-B244-7FAAF52619E3}"/>
              </a:ext>
            </a:extLst>
          </p:cNvPr>
          <p:cNvGraphicFramePr>
            <a:graphicFrameLocks noGrp="1"/>
          </p:cNvGraphicFramePr>
          <p:nvPr>
            <p:extLst>
              <p:ext uri="{D42A27DB-BD31-4B8C-83A1-F6EECF244321}">
                <p14:modId xmlns:p14="http://schemas.microsoft.com/office/powerpoint/2010/main" val="457202388"/>
              </p:ext>
            </p:extLst>
          </p:nvPr>
        </p:nvGraphicFramePr>
        <p:xfrm>
          <a:off x="635716" y="2188800"/>
          <a:ext cx="7785100" cy="4346575"/>
        </p:xfrm>
        <a:graphic>
          <a:graphicData uri="http://schemas.openxmlformats.org/drawingml/2006/table">
            <a:tbl>
              <a:tblPr/>
              <a:tblGrid>
                <a:gridCol w="3060700">
                  <a:extLst>
                    <a:ext uri="{9D8B030D-6E8A-4147-A177-3AD203B41FA5}">
                      <a16:colId xmlns:a16="http://schemas.microsoft.com/office/drawing/2014/main" val="3993485062"/>
                    </a:ext>
                  </a:extLst>
                </a:gridCol>
                <a:gridCol w="596900">
                  <a:extLst>
                    <a:ext uri="{9D8B030D-6E8A-4147-A177-3AD203B41FA5}">
                      <a16:colId xmlns:a16="http://schemas.microsoft.com/office/drawing/2014/main" val="368747692"/>
                    </a:ext>
                  </a:extLst>
                </a:gridCol>
                <a:gridCol w="393700">
                  <a:extLst>
                    <a:ext uri="{9D8B030D-6E8A-4147-A177-3AD203B41FA5}">
                      <a16:colId xmlns:a16="http://schemas.microsoft.com/office/drawing/2014/main" val="807148234"/>
                    </a:ext>
                  </a:extLst>
                </a:gridCol>
                <a:gridCol w="393700">
                  <a:extLst>
                    <a:ext uri="{9D8B030D-6E8A-4147-A177-3AD203B41FA5}">
                      <a16:colId xmlns:a16="http://schemas.microsoft.com/office/drawing/2014/main" val="1903923658"/>
                    </a:ext>
                  </a:extLst>
                </a:gridCol>
                <a:gridCol w="393700">
                  <a:extLst>
                    <a:ext uri="{9D8B030D-6E8A-4147-A177-3AD203B41FA5}">
                      <a16:colId xmlns:a16="http://schemas.microsoft.com/office/drawing/2014/main" val="2139379216"/>
                    </a:ext>
                  </a:extLst>
                </a:gridCol>
                <a:gridCol w="431800">
                  <a:extLst>
                    <a:ext uri="{9D8B030D-6E8A-4147-A177-3AD203B41FA5}">
                      <a16:colId xmlns:a16="http://schemas.microsoft.com/office/drawing/2014/main" val="1777719058"/>
                    </a:ext>
                  </a:extLst>
                </a:gridCol>
                <a:gridCol w="393700">
                  <a:extLst>
                    <a:ext uri="{9D8B030D-6E8A-4147-A177-3AD203B41FA5}">
                      <a16:colId xmlns:a16="http://schemas.microsoft.com/office/drawing/2014/main" val="634678377"/>
                    </a:ext>
                  </a:extLst>
                </a:gridCol>
                <a:gridCol w="393700">
                  <a:extLst>
                    <a:ext uri="{9D8B030D-6E8A-4147-A177-3AD203B41FA5}">
                      <a16:colId xmlns:a16="http://schemas.microsoft.com/office/drawing/2014/main" val="120559348"/>
                    </a:ext>
                  </a:extLst>
                </a:gridCol>
                <a:gridCol w="431800">
                  <a:extLst>
                    <a:ext uri="{9D8B030D-6E8A-4147-A177-3AD203B41FA5}">
                      <a16:colId xmlns:a16="http://schemas.microsoft.com/office/drawing/2014/main" val="3178403972"/>
                    </a:ext>
                  </a:extLst>
                </a:gridCol>
                <a:gridCol w="495300">
                  <a:extLst>
                    <a:ext uri="{9D8B030D-6E8A-4147-A177-3AD203B41FA5}">
                      <a16:colId xmlns:a16="http://schemas.microsoft.com/office/drawing/2014/main" val="1684800042"/>
                    </a:ext>
                  </a:extLst>
                </a:gridCol>
                <a:gridCol w="393700">
                  <a:extLst>
                    <a:ext uri="{9D8B030D-6E8A-4147-A177-3AD203B41FA5}">
                      <a16:colId xmlns:a16="http://schemas.microsoft.com/office/drawing/2014/main" val="3545038388"/>
                    </a:ext>
                  </a:extLst>
                </a:gridCol>
                <a:gridCol w="406400">
                  <a:extLst>
                    <a:ext uri="{9D8B030D-6E8A-4147-A177-3AD203B41FA5}">
                      <a16:colId xmlns:a16="http://schemas.microsoft.com/office/drawing/2014/main" val="2524469600"/>
                    </a:ext>
                  </a:extLst>
                </a:gridCol>
              </a:tblGrid>
              <a:tr h="184150">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808080"/>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FFFFFF"/>
                          </a:solidFill>
                          <a:effectLst/>
                          <a:latin typeface="Calibri" panose="020F0502020204030204" pitchFamily="34" charset="0"/>
                        </a:rPr>
                        <a:t>2011</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03764"/>
                    </a:solidFill>
                  </a:tcPr>
                </a:tc>
                <a:tc>
                  <a:txBody>
                    <a:bodyPr/>
                    <a:lstStyle/>
                    <a:p>
                      <a:pPr algn="ctr" fontAlgn="b"/>
                      <a:r>
                        <a:rPr lang="en-US" sz="1100" b="0" i="0" u="none" strike="noStrike">
                          <a:solidFill>
                            <a:srgbClr val="FFFFFF"/>
                          </a:solidFill>
                          <a:effectLst/>
                          <a:latin typeface="Calibri" panose="020F0502020204030204" pitchFamily="34" charset="0"/>
                        </a:rPr>
                        <a:t>2012</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03764"/>
                    </a:solidFill>
                  </a:tcPr>
                </a:tc>
                <a:tc>
                  <a:txBody>
                    <a:bodyPr/>
                    <a:lstStyle/>
                    <a:p>
                      <a:pPr algn="ctr" fontAlgn="b"/>
                      <a:r>
                        <a:rPr lang="en-US" sz="1100" b="0" i="0" u="none" strike="noStrike">
                          <a:solidFill>
                            <a:srgbClr val="FFFFFF"/>
                          </a:solidFill>
                          <a:effectLst/>
                          <a:latin typeface="Calibri" panose="020F0502020204030204" pitchFamily="34" charset="0"/>
                        </a:rPr>
                        <a:t>2013</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03764"/>
                    </a:solidFill>
                  </a:tcPr>
                </a:tc>
                <a:tc>
                  <a:txBody>
                    <a:bodyPr/>
                    <a:lstStyle/>
                    <a:p>
                      <a:pPr algn="ctr" fontAlgn="b"/>
                      <a:r>
                        <a:rPr lang="en-US" sz="1100" b="0" i="0" u="none" strike="noStrike">
                          <a:solidFill>
                            <a:srgbClr val="FFFFFF"/>
                          </a:solidFill>
                          <a:effectLst/>
                          <a:latin typeface="Calibri" panose="020F0502020204030204" pitchFamily="34" charset="0"/>
                        </a:rPr>
                        <a:t>2014</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03764"/>
                    </a:solidFill>
                  </a:tcPr>
                </a:tc>
                <a:tc>
                  <a:txBody>
                    <a:bodyPr/>
                    <a:lstStyle/>
                    <a:p>
                      <a:pPr algn="ctr" fontAlgn="b"/>
                      <a:r>
                        <a:rPr lang="en-US" sz="1100" b="0" i="0" u="none" strike="noStrike">
                          <a:solidFill>
                            <a:srgbClr val="FFFFFF"/>
                          </a:solidFill>
                          <a:effectLst/>
                          <a:latin typeface="Calibri" panose="020F0502020204030204" pitchFamily="34" charset="0"/>
                        </a:rPr>
                        <a:t>2015</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03764"/>
                    </a:solidFill>
                  </a:tcPr>
                </a:tc>
                <a:tc>
                  <a:txBody>
                    <a:bodyPr/>
                    <a:lstStyle/>
                    <a:p>
                      <a:pPr algn="ctr" fontAlgn="b"/>
                      <a:r>
                        <a:rPr lang="en-US" sz="1100" b="0" i="0" u="none" strike="noStrike">
                          <a:solidFill>
                            <a:srgbClr val="FFFFFF"/>
                          </a:solidFill>
                          <a:effectLst/>
                          <a:latin typeface="Calibri" panose="020F0502020204030204" pitchFamily="34" charset="0"/>
                        </a:rPr>
                        <a:t>2016</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03764"/>
                    </a:solidFill>
                  </a:tcPr>
                </a:tc>
                <a:tc>
                  <a:txBody>
                    <a:bodyPr/>
                    <a:lstStyle/>
                    <a:p>
                      <a:pPr algn="ctr" fontAlgn="b"/>
                      <a:r>
                        <a:rPr lang="en-US" sz="1100" b="0" i="0" u="none" strike="noStrike">
                          <a:solidFill>
                            <a:srgbClr val="FFFFFF"/>
                          </a:solidFill>
                          <a:effectLst/>
                          <a:latin typeface="Calibri" panose="020F0502020204030204" pitchFamily="34" charset="0"/>
                        </a:rPr>
                        <a:t>2017</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03764"/>
                    </a:solidFill>
                  </a:tcPr>
                </a:tc>
                <a:tc>
                  <a:txBody>
                    <a:bodyPr/>
                    <a:lstStyle/>
                    <a:p>
                      <a:pPr algn="ctr" fontAlgn="b"/>
                      <a:r>
                        <a:rPr lang="en-US" sz="1100" b="0" i="0" u="none" strike="noStrike">
                          <a:solidFill>
                            <a:srgbClr val="FFFFFF"/>
                          </a:solidFill>
                          <a:effectLst/>
                          <a:latin typeface="Calibri" panose="020F0502020204030204" pitchFamily="34" charset="0"/>
                        </a:rPr>
                        <a:t>2018</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03764"/>
                    </a:solidFill>
                  </a:tcPr>
                </a:tc>
                <a:tc>
                  <a:txBody>
                    <a:bodyPr/>
                    <a:lstStyle/>
                    <a:p>
                      <a:pPr algn="l" fontAlgn="t"/>
                      <a:r>
                        <a:rPr lang="en-US" sz="1100" b="0" i="0" u="none" strike="noStrike">
                          <a:solidFill>
                            <a:srgbClr val="FFFFFF"/>
                          </a:solidFill>
                          <a:effectLst/>
                          <a:latin typeface="Calibri" panose="020F0502020204030204" pitchFamily="34" charset="0"/>
                        </a:rPr>
                        <a:t>2019</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03764"/>
                    </a:solidFill>
                  </a:tcPr>
                </a:tc>
                <a:tc>
                  <a:txBody>
                    <a:bodyPr/>
                    <a:lstStyle/>
                    <a:p>
                      <a:pPr algn="ctr" fontAlgn="b"/>
                      <a:r>
                        <a:rPr lang="en-US" sz="1100" b="0" i="0" u="none" strike="noStrike">
                          <a:solidFill>
                            <a:srgbClr val="FFFFFF"/>
                          </a:solidFill>
                          <a:effectLst/>
                          <a:latin typeface="Calibri" panose="020F0502020204030204" pitchFamily="34" charset="0"/>
                        </a:rPr>
                        <a:t>2020</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03764"/>
                    </a:solidFill>
                  </a:tcPr>
                </a:tc>
                <a:tc>
                  <a:txBody>
                    <a:bodyPr/>
                    <a:lstStyle/>
                    <a:p>
                      <a:pPr algn="ctr" fontAlgn="b"/>
                      <a:r>
                        <a:rPr lang="en-US" sz="1100" b="0" i="0" u="none" strike="noStrike">
                          <a:solidFill>
                            <a:srgbClr val="FFFFFF"/>
                          </a:solidFill>
                          <a:effectLst/>
                          <a:latin typeface="Calibri" panose="020F0502020204030204" pitchFamily="34" charset="0"/>
                        </a:rPr>
                        <a:t>2021</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03764"/>
                    </a:solidFill>
                  </a:tcPr>
                </a:tc>
                <a:extLst>
                  <a:ext uri="{0D108BD9-81ED-4DB2-BD59-A6C34878D82A}">
                    <a16:rowId xmlns:a16="http://schemas.microsoft.com/office/drawing/2014/main" val="2010666610"/>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Algeria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الجزائر</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508725928"/>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Bahrain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البحرين</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dirty="0">
                          <a:solidFill>
                            <a:srgbClr val="000000"/>
                          </a:solidFill>
                          <a:effectLst/>
                          <a:latin typeface="Calibri" panose="020F0502020204030204" pitchFamily="34" charset="0"/>
                        </a:rPr>
                        <a:t>○ ●  </a:t>
                      </a:r>
                      <a:r>
                        <a:rPr lang="en-US" sz="1100" b="0" i="0" u="none" strike="noStrike" dirty="0">
                          <a:solidFill>
                            <a:srgbClr val="000000"/>
                          </a:solidFill>
                          <a:effectLst/>
                          <a:latin typeface="Symbol" panose="05050102010706020507" pitchFamily="18" charset="2"/>
                        </a:rPr>
                        <a:t>à</a:t>
                      </a:r>
                      <a:endParaRPr lang="en-US" sz="11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t"/>
                      <a:r>
                        <a:rPr lang="en-US" sz="1100" b="0" i="0" u="none" strike="noStrike">
                          <a:solidFill>
                            <a:srgbClr val="000000"/>
                          </a:solidFill>
                          <a:effectLst/>
                          <a:latin typeface="Symbol" panose="05050102010706020507" pitchFamily="18" charset="2"/>
                        </a:rPr>
                        <a:t>à</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t"/>
                      <a:r>
                        <a:rPr lang="en-US" sz="1100" b="0" i="0" u="none" strike="noStrike">
                          <a:solidFill>
                            <a:srgbClr val="000000"/>
                          </a:solidFill>
                          <a:effectLst/>
                          <a:latin typeface="Symbol" panose="05050102010706020507" pitchFamily="18" charset="2"/>
                        </a:rPr>
                        <a:t>à</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t"/>
                      <a:r>
                        <a:rPr lang="en-US" sz="1100" b="0" i="0" u="none" strike="noStrike">
                          <a:solidFill>
                            <a:srgbClr val="000000"/>
                          </a:solidFill>
                          <a:effectLst/>
                          <a:latin typeface="Symbol" panose="05050102010706020507" pitchFamily="18" charset="2"/>
                        </a:rPr>
                        <a:t>à</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356060545"/>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Djibouti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جيبوتي</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x</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788827430"/>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Egypt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مصر</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x</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x</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x</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r>
                        <a:rPr lang="en-US" sz="1100" b="0" i="0" u="none" strike="noStrike">
                          <a:solidFill>
                            <a:srgbClr val="000000"/>
                          </a:solidFill>
                          <a:effectLst/>
                          <a:latin typeface="Symbol" panose="05050102010706020507" pitchFamily="18" charset="2"/>
                        </a:rPr>
                        <a:t>à</a:t>
                      </a:r>
                      <a:endParaRPr lang="en-US" sz="11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Symbol" panose="05050102010706020507" pitchFamily="18" charset="2"/>
                        </a:rPr>
                        <a:t>à</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r>
                        <a:rPr lang="en-US" sz="1100" b="0" i="0" u="none" strike="noStrike">
                          <a:solidFill>
                            <a:srgbClr val="000000"/>
                          </a:solidFill>
                          <a:effectLst/>
                          <a:latin typeface="Symbol" panose="05050102010706020507" pitchFamily="18" charset="2"/>
                        </a:rPr>
                        <a:t>à</a:t>
                      </a:r>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177202651"/>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Iran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إيران</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 </a:t>
                      </a:r>
                      <a:r>
                        <a:rPr lang="en-US" sz="800" b="0" i="0" u="none" strike="noStrike">
                          <a:solidFill>
                            <a:srgbClr val="000000"/>
                          </a:solidFill>
                          <a:effectLst/>
                          <a:latin typeface="Calibri" panose="020F0502020204030204" pitchFamily="34" charset="0"/>
                        </a:rPr>
                        <a:t>▲</a:t>
                      </a:r>
                      <a:endParaRPr lang="en-US" sz="11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512802878"/>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Iraq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العراق</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x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Symbol" panose="05050102010706020507" pitchFamily="18" charset="2"/>
                        </a:rPr>
                        <a:t>à</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355547065"/>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Jordan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الأردن</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x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x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x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r>
                        <a:rPr lang="en-US" sz="1100" b="0" i="0" u="none" strike="noStrike">
                          <a:solidFill>
                            <a:srgbClr val="000000"/>
                          </a:solidFill>
                          <a:effectLst/>
                          <a:latin typeface="Symbol" panose="05050102010706020507" pitchFamily="18" charset="2"/>
                        </a:rPr>
                        <a:t>à</a:t>
                      </a:r>
                      <a:r>
                        <a:rPr lang="en-US" sz="1100" b="0" i="0" u="none" strike="noStrike">
                          <a:solidFill>
                            <a:srgbClr val="000000"/>
                          </a:solidFill>
                          <a:effectLst/>
                          <a:latin typeface="Calibri" panose="020F0502020204030204" pitchFamily="34" charset="0"/>
                        </a:rPr>
                        <a:t>x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461077881"/>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Kuwait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الكويت</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Symbol" panose="05050102010706020507" pitchFamily="18" charset="2"/>
                        </a:rPr>
                        <a:t>à</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733570391"/>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Lebanon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لبنان</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 </a:t>
                      </a:r>
                      <a:r>
                        <a:rPr lang="en-US" sz="1100" b="0" i="0" u="none" strike="noStrike">
                          <a:solidFill>
                            <a:srgbClr val="000000"/>
                          </a:solidFill>
                          <a:effectLst/>
                          <a:latin typeface="Symbol" panose="05050102010706020507" pitchFamily="18" charset="2"/>
                        </a:rPr>
                        <a:t>¨</a:t>
                      </a:r>
                      <a:endParaRPr lang="en-US" sz="11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x</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Symbol" panose="05050102010706020507" pitchFamily="18" charset="2"/>
                        </a:rPr>
                        <a:t>à</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x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184032582"/>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Libya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ليبيا</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869872722"/>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Morocco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المغرب</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 </a:t>
                      </a:r>
                      <a:r>
                        <a:rPr lang="en-US" sz="800" b="0" i="0" u="none" strike="noStrike">
                          <a:solidFill>
                            <a:srgbClr val="000000"/>
                          </a:solidFill>
                          <a:effectLst/>
                          <a:latin typeface="Calibri" panose="020F0502020204030204" pitchFamily="34" charset="0"/>
                        </a:rPr>
                        <a:t>▲</a:t>
                      </a:r>
                      <a:r>
                        <a:rPr lang="en-US" sz="1100" b="0" i="0" u="none" strike="noStrike">
                          <a:solidFill>
                            <a:srgbClr val="000000"/>
                          </a:solidFill>
                          <a:effectLst/>
                          <a:latin typeface="Calibri" panose="020F0502020204030204" pitchFamily="34" charset="0"/>
                        </a:rPr>
                        <a:t>x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a:t>
                      </a:r>
                      <a:r>
                        <a:rPr lang="en-US" sz="1000" b="0" i="0" u="none" strike="noStrike">
                          <a:solidFill>
                            <a:srgbClr val="000000"/>
                          </a:solidFill>
                          <a:effectLst/>
                          <a:latin typeface="Symbol" panose="05050102010706020507" pitchFamily="18" charset="2"/>
                        </a:rPr>
                        <a:t>à</a:t>
                      </a:r>
                      <a:endParaRPr lang="en-US" sz="8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r>
                        <a:rPr lang="en-US" sz="1100" b="0" i="0" u="none" strike="noStrike">
                          <a:solidFill>
                            <a:srgbClr val="000000"/>
                          </a:solidFill>
                          <a:effectLst/>
                          <a:latin typeface="Symbol" panose="05050102010706020507" pitchFamily="18" charset="2"/>
                        </a:rPr>
                        <a:t>à</a:t>
                      </a:r>
                      <a:endParaRPr lang="en-US" sz="11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813428388"/>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Oman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عمان</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 </a:t>
                      </a:r>
                      <a:r>
                        <a:rPr lang="en-US" sz="800" b="0" i="0" u="none" strike="noStrike">
                          <a:solidFill>
                            <a:srgbClr val="000000"/>
                          </a:solidFill>
                          <a:effectLst/>
                          <a:latin typeface="Calibri" panose="020F0502020204030204" pitchFamily="34" charset="0"/>
                        </a:rPr>
                        <a:t>▲</a:t>
                      </a:r>
                      <a:endParaRPr lang="en-US" sz="11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646173402"/>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Qatar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قطر</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 </a:t>
                      </a:r>
                      <a:r>
                        <a:rPr lang="en-US" sz="800" b="0" i="0" u="none" strike="noStrike">
                          <a:solidFill>
                            <a:srgbClr val="000000"/>
                          </a:solidFill>
                          <a:effectLst/>
                          <a:latin typeface="Calibri" panose="020F0502020204030204" pitchFamily="34" charset="0"/>
                        </a:rPr>
                        <a:t>▲</a:t>
                      </a:r>
                      <a:endParaRPr lang="en-US" sz="11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r>
                        <a:rPr lang="en-US" sz="1100" b="0" i="0" u="none" strike="noStrike">
                          <a:solidFill>
                            <a:srgbClr val="000000"/>
                          </a:solidFill>
                          <a:effectLst/>
                          <a:latin typeface="Symbol" panose="05050102010706020507" pitchFamily="18" charset="2"/>
                        </a:rPr>
                        <a:t>à</a:t>
                      </a:r>
                      <a:endParaRPr lang="en-US" sz="11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968200725"/>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Saudi Arabia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المملكة العربية السعودية</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 </a:t>
                      </a:r>
                      <a:r>
                        <a:rPr lang="en-US" sz="800" b="0" i="0" u="none" strike="noStrike">
                          <a:solidFill>
                            <a:srgbClr val="000000"/>
                          </a:solidFill>
                          <a:effectLst/>
                          <a:latin typeface="Calibri" panose="020F0502020204030204" pitchFamily="34" charset="0"/>
                        </a:rPr>
                        <a:t>▲</a:t>
                      </a:r>
                      <a:endParaRPr lang="en-US" sz="11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  </a:t>
                      </a:r>
                      <a:r>
                        <a:rPr lang="en-US" sz="1100" b="0" i="0" u="none" strike="noStrike">
                          <a:solidFill>
                            <a:srgbClr val="000000"/>
                          </a:solidFill>
                          <a:effectLst/>
                          <a:latin typeface="Symbol" panose="05050102010706020507" pitchFamily="18" charset="2"/>
                        </a:rPr>
                        <a:t>à</a:t>
                      </a:r>
                      <a:endParaRPr lang="en-US" sz="11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a:t>
                      </a:r>
                      <a:r>
                        <a:rPr lang="en-US" sz="900" b="0" i="0" u="none" strike="noStrike">
                          <a:solidFill>
                            <a:srgbClr val="000000"/>
                          </a:solidFill>
                          <a:effectLst/>
                          <a:latin typeface="Calibri" panose="020F0502020204030204" pitchFamily="34" charset="0"/>
                        </a:rPr>
                        <a:t> </a:t>
                      </a:r>
                      <a:r>
                        <a:rPr lang="en-US" sz="1000" b="0" i="0" u="none" strike="noStrike">
                          <a:solidFill>
                            <a:srgbClr val="000000"/>
                          </a:solidFill>
                          <a:effectLst/>
                          <a:latin typeface="Symbol" panose="05050102010706020507" pitchFamily="18" charset="2"/>
                        </a:rPr>
                        <a:t>à</a:t>
                      </a:r>
                      <a:endParaRPr lang="en-US" sz="9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r>
                        <a:rPr lang="en-US" sz="1100" b="0" i="0" u="none" strike="noStrike">
                          <a:solidFill>
                            <a:srgbClr val="000000"/>
                          </a:solidFill>
                          <a:effectLst/>
                          <a:latin typeface="Symbol" panose="05050102010706020507" pitchFamily="18" charset="2"/>
                        </a:rPr>
                        <a:t>à</a:t>
                      </a:r>
                      <a:endParaRPr lang="en-US" sz="11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 </a:t>
                      </a:r>
                      <a:r>
                        <a:rPr lang="en-US" sz="990" b="0" i="0" u="none" strike="noStrike">
                          <a:solidFill>
                            <a:srgbClr val="000000"/>
                          </a:solidFill>
                          <a:effectLst/>
                          <a:latin typeface="Calibri" panose="020F0502020204030204" pitchFamily="34" charset="0"/>
                        </a:rPr>
                        <a:t>x </a:t>
                      </a:r>
                      <a:r>
                        <a:rPr lang="en-US" sz="990" b="0" i="0" u="none" strike="noStrike">
                          <a:solidFill>
                            <a:srgbClr val="000000"/>
                          </a:solidFill>
                          <a:effectLst/>
                          <a:latin typeface="Symbol" panose="05050102010706020507" pitchFamily="18" charset="2"/>
                        </a:rPr>
                        <a:t>à</a:t>
                      </a:r>
                      <a:endParaRPr lang="en-US" sz="11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243125069"/>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Syrian Arab Republic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سوريا</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901162051"/>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Tunisia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تونس</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x</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509722171"/>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United Arab Emirates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الإمارات العربية المتحدة</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 </a:t>
                      </a:r>
                      <a:r>
                        <a:rPr lang="en-US" sz="800" b="0" i="0" u="none" strike="noStrike">
                          <a:solidFill>
                            <a:srgbClr val="000000"/>
                          </a:solidFill>
                          <a:effectLst/>
                          <a:latin typeface="Calibri" panose="020F0502020204030204" pitchFamily="34" charset="0"/>
                        </a:rPr>
                        <a:t>▲</a:t>
                      </a:r>
                      <a:endParaRPr lang="en-US" sz="1100" b="0" i="0" u="none" strike="noStrike">
                        <a:solidFill>
                          <a:srgbClr val="000000"/>
                        </a:solidFill>
                        <a:effectLst/>
                        <a:latin typeface="Calibri" panose="020F0502020204030204" pitchFamily="34" charset="0"/>
                      </a:endParaRP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387867793"/>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West Bank &amp; Gaza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الضفة الغربية وغزة</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x</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x</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Symbol" panose="05050102010706020507" pitchFamily="18" charset="2"/>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Symbol" panose="05050102010706020507" pitchFamily="18" charset="2"/>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866187510"/>
                  </a:ext>
                </a:extLst>
              </a:tr>
              <a:tr h="2190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Yemen  </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اليمن</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x</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t"/>
                      <a:r>
                        <a:rPr lang="en-US" sz="11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467930127"/>
                  </a:ext>
                </a:extLst>
              </a:tr>
            </a:tbl>
          </a:graphicData>
        </a:graphic>
      </p:graphicFrame>
      <p:graphicFrame>
        <p:nvGraphicFramePr>
          <p:cNvPr id="12" name="Table 11">
            <a:extLst>
              <a:ext uri="{FF2B5EF4-FFF2-40B4-BE49-F238E27FC236}">
                <a16:creationId xmlns:a16="http://schemas.microsoft.com/office/drawing/2014/main" id="{3C43358C-2324-44FE-AFE8-15404772AAB0}"/>
              </a:ext>
            </a:extLst>
          </p:cNvPr>
          <p:cNvGraphicFramePr>
            <a:graphicFrameLocks noGrp="1"/>
          </p:cNvGraphicFramePr>
          <p:nvPr>
            <p:extLst>
              <p:ext uri="{D42A27DB-BD31-4B8C-83A1-F6EECF244321}">
                <p14:modId xmlns:p14="http://schemas.microsoft.com/office/powerpoint/2010/main" val="674993460"/>
              </p:ext>
            </p:extLst>
          </p:nvPr>
        </p:nvGraphicFramePr>
        <p:xfrm>
          <a:off x="8847438" y="3133967"/>
          <a:ext cx="2914892" cy="1971675"/>
        </p:xfrm>
        <a:graphic>
          <a:graphicData uri="http://schemas.openxmlformats.org/drawingml/2006/table">
            <a:tbl>
              <a:tblPr/>
              <a:tblGrid>
                <a:gridCol w="304541">
                  <a:extLst>
                    <a:ext uri="{9D8B030D-6E8A-4147-A177-3AD203B41FA5}">
                      <a16:colId xmlns:a16="http://schemas.microsoft.com/office/drawing/2014/main" val="2920081559"/>
                    </a:ext>
                  </a:extLst>
                </a:gridCol>
                <a:gridCol w="1377685">
                  <a:extLst>
                    <a:ext uri="{9D8B030D-6E8A-4147-A177-3AD203B41FA5}">
                      <a16:colId xmlns:a16="http://schemas.microsoft.com/office/drawing/2014/main" val="4160112042"/>
                    </a:ext>
                  </a:extLst>
                </a:gridCol>
                <a:gridCol w="1232666">
                  <a:extLst>
                    <a:ext uri="{9D8B030D-6E8A-4147-A177-3AD203B41FA5}">
                      <a16:colId xmlns:a16="http://schemas.microsoft.com/office/drawing/2014/main" val="421542511"/>
                    </a:ext>
                  </a:extLst>
                </a:gridCol>
              </a:tblGrid>
              <a:tr h="219075">
                <a:tc>
                  <a:txBody>
                    <a:bodyPr/>
                    <a:lstStyle/>
                    <a:p>
                      <a:pPr algn="ctr" fontAlgn="ctr"/>
                      <a:r>
                        <a:rPr lang="en-US" sz="1100" b="0" i="0" u="none" strike="noStrike" dirty="0">
                          <a:solidFill>
                            <a:srgbClr val="000000"/>
                          </a:solidFill>
                          <a:effectLst/>
                          <a:latin typeface="Calibri" panose="020F0502020204030204" pitchFamily="34" charset="0"/>
                        </a:rPr>
                        <a:t>○</a:t>
                      </a:r>
                    </a:p>
                  </a:txBody>
                  <a:tcPr marL="6350" marR="6350" marT="6350" marB="0" anchor="ctr">
                    <a:lnL>
                      <a:noFill/>
                    </a:lnL>
                    <a:lnR>
                      <a:noFill/>
                    </a:lnR>
                    <a:lnT>
                      <a:noFill/>
                    </a:lnT>
                    <a:lnB>
                      <a:noFill/>
                    </a:lnB>
                    <a:solidFill>
                      <a:srgbClr val="FFFFFF"/>
                    </a:solidFill>
                  </a:tcPr>
                </a:tc>
                <a:tc>
                  <a:txBody>
                    <a:bodyPr/>
                    <a:lstStyle/>
                    <a:p>
                      <a:pPr algn="l" fontAlgn="ctr"/>
                      <a:r>
                        <a:rPr lang="en-US" sz="1100" b="0" i="0" u="none" strike="noStrike" dirty="0">
                          <a:solidFill>
                            <a:srgbClr val="000000"/>
                          </a:solidFill>
                          <a:effectLst/>
                          <a:latin typeface="Calibri" panose="020F0502020204030204" pitchFamily="34" charset="0"/>
                        </a:rPr>
                        <a:t>TIMSS 4th grade</a:t>
                      </a:r>
                    </a:p>
                  </a:txBody>
                  <a:tcPr marL="6350" marR="6350" marT="6350" marB="0" anchor="ctr">
                    <a:lnL>
                      <a:noFill/>
                    </a:lnL>
                    <a:lnR>
                      <a:noFill/>
                    </a:lnR>
                    <a:lnT>
                      <a:noFill/>
                    </a:lnT>
                    <a:lnB>
                      <a:noFill/>
                    </a:lnB>
                    <a:solidFill>
                      <a:srgbClr val="FFFFFF"/>
                    </a:solidFill>
                  </a:tcPr>
                </a:tc>
                <a:tc>
                  <a:txBody>
                    <a:bodyPr/>
                    <a:lstStyle/>
                    <a:p>
                      <a:pPr algn="r" rtl="1" fontAlgn="ctr"/>
                      <a:r>
                        <a:rPr lang="ar-SA" sz="1100" b="0" i="0" u="none" strike="noStrike" dirty="0">
                          <a:solidFill>
                            <a:srgbClr val="000000"/>
                          </a:solidFill>
                          <a:effectLst/>
                          <a:latin typeface="Sakkal Majalla" panose="02000000000000000000" pitchFamily="2" charset="-78"/>
                          <a:cs typeface="Sakkal Majalla" panose="02000000000000000000" pitchFamily="2" charset="-78"/>
                        </a:rPr>
                        <a:t>تقييم </a:t>
                      </a:r>
                      <a:r>
                        <a:rPr lang="ar-SA" sz="1100" b="0" i="0" u="none" strike="noStrike" dirty="0" err="1">
                          <a:solidFill>
                            <a:srgbClr val="000000"/>
                          </a:solidFill>
                          <a:effectLst/>
                          <a:latin typeface="Sakkal Majalla" panose="02000000000000000000" pitchFamily="2" charset="-78"/>
                          <a:cs typeface="Sakkal Majalla" panose="02000000000000000000" pitchFamily="2" charset="-78"/>
                        </a:rPr>
                        <a:t>تيمز</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 للصف 4</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4032717744"/>
                  </a:ext>
                </a:extLst>
              </a:tr>
              <a:tr h="219075">
                <a:tc>
                  <a:txBody>
                    <a:bodyPr/>
                    <a:lstStyle/>
                    <a:p>
                      <a:pPr algn="ctr" fontAlgn="ctr"/>
                      <a:r>
                        <a:rPr lang="en-US" sz="1100" b="0" i="0" u="none" strike="noStrike">
                          <a:solidFill>
                            <a:srgbClr val="000000"/>
                          </a:solidFill>
                          <a:effectLst/>
                          <a:latin typeface="Calibri" panose="020F0502020204030204" pitchFamily="34" charset="0"/>
                        </a:rPr>
                        <a:t>●</a:t>
                      </a:r>
                    </a:p>
                  </a:txBody>
                  <a:tcPr marL="6350" marR="6350" marT="6350" marB="0" anchor="ctr">
                    <a:lnL>
                      <a:noFill/>
                    </a:lnL>
                    <a:lnR>
                      <a:noFill/>
                    </a:lnR>
                    <a:lnT>
                      <a:noFill/>
                    </a:lnT>
                    <a:lnB>
                      <a:noFill/>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TIMSS 8th grade</a:t>
                      </a:r>
                    </a:p>
                  </a:txBody>
                  <a:tcPr marL="6350" marR="6350" marT="6350" marB="0" anchor="ctr">
                    <a:lnL>
                      <a:noFill/>
                    </a:lnL>
                    <a:lnR>
                      <a:noFill/>
                    </a:lnR>
                    <a:lnT>
                      <a:noFill/>
                    </a:lnT>
                    <a:lnB>
                      <a:noFill/>
                    </a:lnB>
                    <a:solidFill>
                      <a:srgbClr val="FFFFFF"/>
                    </a:solidFill>
                  </a:tcPr>
                </a:tc>
                <a:tc>
                  <a:txBody>
                    <a:bodyPr/>
                    <a:lstStyle/>
                    <a:p>
                      <a:pPr algn="r" rtl="1" fontAlgn="ctr"/>
                      <a:r>
                        <a:rPr lang="ar-SA" sz="1100" b="0" i="0" u="none" strike="noStrike" dirty="0">
                          <a:solidFill>
                            <a:srgbClr val="000000"/>
                          </a:solidFill>
                          <a:effectLst/>
                          <a:latin typeface="Sakkal Majalla" panose="02000000000000000000" pitchFamily="2" charset="-78"/>
                          <a:cs typeface="Sakkal Majalla" panose="02000000000000000000" pitchFamily="2" charset="-78"/>
                        </a:rPr>
                        <a:t>تقييم </a:t>
                      </a:r>
                      <a:r>
                        <a:rPr lang="ar-SA" sz="1100" b="0" i="0" u="none" strike="noStrike" dirty="0" err="1">
                          <a:solidFill>
                            <a:srgbClr val="000000"/>
                          </a:solidFill>
                          <a:effectLst/>
                          <a:latin typeface="Sakkal Majalla" panose="02000000000000000000" pitchFamily="2" charset="-78"/>
                          <a:cs typeface="Sakkal Majalla" panose="02000000000000000000" pitchFamily="2" charset="-78"/>
                        </a:rPr>
                        <a:t>تيمز</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 للصف 8</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1739757384"/>
                  </a:ext>
                </a:extLst>
              </a:tr>
              <a:tr h="219075">
                <a:tc>
                  <a:txBody>
                    <a:bodyPr/>
                    <a:lstStyle/>
                    <a:p>
                      <a:pPr algn="ctr" fontAlgn="b"/>
                      <a:r>
                        <a:rPr lang="en-US" sz="1100" b="0" i="0" u="none" strike="noStrike">
                          <a:solidFill>
                            <a:srgbClr val="000000"/>
                          </a:solidFill>
                          <a:effectLst/>
                          <a:latin typeface="Symbol" panose="05050102010706020507" pitchFamily="18" charset="2"/>
                        </a:rPr>
                        <a:t>¨</a:t>
                      </a:r>
                    </a:p>
                  </a:txBody>
                  <a:tcPr marL="6350" marR="6350" marT="6350" marB="0" anchor="b">
                    <a:lnL>
                      <a:noFill/>
                    </a:lnL>
                    <a:lnR>
                      <a:noFill/>
                    </a:lnR>
                    <a:lnT>
                      <a:noFill/>
                    </a:lnT>
                    <a:lnB>
                      <a:noFill/>
                    </a:lnB>
                    <a:solidFill>
                      <a:srgbClr val="FFFFFF"/>
                    </a:solidFill>
                  </a:tcPr>
                </a:tc>
                <a:tc>
                  <a:txBody>
                    <a:bodyPr/>
                    <a:lstStyle/>
                    <a:p>
                      <a:pPr algn="l" fontAlgn="ctr"/>
                      <a:r>
                        <a:rPr lang="en-US" sz="1100" b="0" i="0" u="none" strike="noStrike" dirty="0">
                          <a:solidFill>
                            <a:srgbClr val="000000"/>
                          </a:solidFill>
                          <a:effectLst/>
                          <a:latin typeface="Calibri" panose="020F0502020204030204" pitchFamily="34" charset="0"/>
                        </a:rPr>
                        <a:t>TIMSS Advanced</a:t>
                      </a:r>
                    </a:p>
                  </a:txBody>
                  <a:tcPr marL="6350" marR="6350" marT="6350" marB="0" anchor="ctr">
                    <a:lnL>
                      <a:noFill/>
                    </a:lnL>
                    <a:lnR>
                      <a:noFill/>
                    </a:lnR>
                    <a:lnT>
                      <a:noFill/>
                    </a:lnT>
                    <a:lnB>
                      <a:noFill/>
                    </a:lnB>
                    <a:solidFill>
                      <a:srgbClr val="FFFFFF"/>
                    </a:solidFill>
                  </a:tcPr>
                </a:tc>
                <a:tc>
                  <a:txBody>
                    <a:bodyPr/>
                    <a:lstStyle/>
                    <a:p>
                      <a:pPr algn="r" rtl="1" fontAlgn="ctr"/>
                      <a:r>
                        <a:rPr lang="ar-SA" sz="1100" b="0" i="0" u="none" strike="noStrike" dirty="0">
                          <a:solidFill>
                            <a:srgbClr val="000000"/>
                          </a:solidFill>
                          <a:effectLst/>
                          <a:latin typeface="Sakkal Majalla" panose="02000000000000000000" pitchFamily="2" charset="-78"/>
                          <a:cs typeface="Sakkal Majalla" panose="02000000000000000000" pitchFamily="2" charset="-78"/>
                        </a:rPr>
                        <a:t>تقييم  </a:t>
                      </a:r>
                      <a:r>
                        <a:rPr lang="ar-SA" sz="1100" b="0" i="0" u="none" strike="noStrike" dirty="0" err="1">
                          <a:solidFill>
                            <a:srgbClr val="000000"/>
                          </a:solidFill>
                          <a:effectLst/>
                          <a:latin typeface="Sakkal Majalla" panose="02000000000000000000" pitchFamily="2" charset="-78"/>
                          <a:cs typeface="Sakkal Majalla" panose="02000000000000000000" pitchFamily="2" charset="-78"/>
                        </a:rPr>
                        <a:t>تيمز</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 للسنين المتقدمة</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2865306002"/>
                  </a:ext>
                </a:extLst>
              </a:tr>
              <a:tr h="219075">
                <a:tc>
                  <a:txBody>
                    <a:bodyPr/>
                    <a:lstStyle/>
                    <a:p>
                      <a:pPr algn="ctr" fontAlgn="ctr"/>
                      <a:r>
                        <a:rPr lang="en-US" sz="800" b="0" i="0" u="none" strike="noStrike">
                          <a:solidFill>
                            <a:srgbClr val="000000"/>
                          </a:solidFill>
                          <a:effectLst/>
                          <a:latin typeface="DengXian" panose="02010600030101010101" pitchFamily="2" charset="-122"/>
                          <a:ea typeface="DengXian" panose="02010600030101010101" pitchFamily="2" charset="-122"/>
                        </a:rPr>
                        <a:t>▲</a:t>
                      </a:r>
                    </a:p>
                  </a:txBody>
                  <a:tcPr marL="6350" marR="6350" marT="6350" marB="0" anchor="ctr">
                    <a:lnL>
                      <a:noFill/>
                    </a:lnL>
                    <a:lnR>
                      <a:noFill/>
                    </a:lnR>
                    <a:lnT>
                      <a:noFill/>
                    </a:lnT>
                    <a:lnB>
                      <a:noFill/>
                    </a:lnB>
                  </a:tcPr>
                </a:tc>
                <a:tc>
                  <a:txBody>
                    <a:bodyPr/>
                    <a:lstStyle/>
                    <a:p>
                      <a:pPr algn="l" fontAlgn="ctr"/>
                      <a:r>
                        <a:rPr lang="en-US" sz="1100" b="0" i="0" u="none" strike="noStrike">
                          <a:solidFill>
                            <a:srgbClr val="000000"/>
                          </a:solidFill>
                          <a:effectLst/>
                          <a:latin typeface="Calibri" panose="020F0502020204030204" pitchFamily="34" charset="0"/>
                        </a:rPr>
                        <a:t>PIRLS 4th grade</a:t>
                      </a:r>
                    </a:p>
                  </a:txBody>
                  <a:tcPr marL="6350" marR="6350" marT="6350" marB="0" anchor="ctr">
                    <a:lnL>
                      <a:noFill/>
                    </a:lnL>
                    <a:lnR>
                      <a:noFill/>
                    </a:lnR>
                    <a:lnT>
                      <a:noFill/>
                    </a:lnT>
                    <a:lnB>
                      <a:noFill/>
                    </a:lnB>
                    <a:solidFill>
                      <a:srgbClr val="FFFFFF"/>
                    </a:solidFill>
                  </a:tcPr>
                </a:tc>
                <a:tc>
                  <a:txBody>
                    <a:bodyPr/>
                    <a:lstStyle/>
                    <a:p>
                      <a:pPr algn="r" rtl="1" fontAlgn="ctr"/>
                      <a:r>
                        <a:rPr lang="ar-SA" sz="1100" b="0" i="0" u="none" strike="noStrike" dirty="0">
                          <a:solidFill>
                            <a:srgbClr val="000000"/>
                          </a:solidFill>
                          <a:effectLst/>
                          <a:latin typeface="Sakkal Majalla" panose="02000000000000000000" pitchFamily="2" charset="-78"/>
                          <a:cs typeface="Sakkal Majalla" panose="02000000000000000000" pitchFamily="2" charset="-78"/>
                        </a:rPr>
                        <a:t>تقييم </a:t>
                      </a:r>
                      <a:r>
                        <a:rPr lang="ar-SA" sz="1100" b="0" i="0" u="none" strike="noStrike" dirty="0" err="1">
                          <a:solidFill>
                            <a:srgbClr val="000000"/>
                          </a:solidFill>
                          <a:effectLst/>
                          <a:latin typeface="Sakkal Majalla" panose="02000000000000000000" pitchFamily="2" charset="-78"/>
                          <a:cs typeface="Sakkal Majalla" panose="02000000000000000000" pitchFamily="2" charset="-78"/>
                        </a:rPr>
                        <a:t>بيرلز</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 للصف 4</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3337068426"/>
                  </a:ext>
                </a:extLst>
              </a:tr>
              <a:tr h="219075">
                <a:tc>
                  <a:txBody>
                    <a:bodyPr/>
                    <a:lstStyle/>
                    <a:p>
                      <a:pPr algn="ctr" fontAlgn="t"/>
                      <a:r>
                        <a:rPr lang="en-US" sz="1100" b="0" i="0" u="none" strike="noStrike">
                          <a:solidFill>
                            <a:srgbClr val="000000"/>
                          </a:solidFill>
                          <a:effectLst/>
                          <a:latin typeface="Calibri" panose="020F0502020204030204" pitchFamily="34" charset="0"/>
                        </a:rPr>
                        <a:t>□ </a:t>
                      </a:r>
                    </a:p>
                  </a:txBody>
                  <a:tcPr marL="6350" marR="6350" marT="6350" marB="0">
                    <a:lnL>
                      <a:noFill/>
                    </a:lnL>
                    <a:lnR>
                      <a:noFill/>
                    </a:lnR>
                    <a:lnT>
                      <a:noFill/>
                    </a:lnT>
                    <a:lnB>
                      <a:noFill/>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PISA</a:t>
                      </a:r>
                    </a:p>
                  </a:txBody>
                  <a:tcPr marL="6350" marR="6350" marT="6350" marB="0" anchor="ctr">
                    <a:lnL>
                      <a:noFill/>
                    </a:lnL>
                    <a:lnR>
                      <a:noFill/>
                    </a:lnR>
                    <a:lnT>
                      <a:noFill/>
                    </a:lnT>
                    <a:lnB>
                      <a:noFill/>
                    </a:lnB>
                    <a:solidFill>
                      <a:srgbClr val="FFFFFF"/>
                    </a:solidFill>
                  </a:tcPr>
                </a:tc>
                <a:tc>
                  <a:txBody>
                    <a:bodyPr/>
                    <a:lstStyle/>
                    <a:p>
                      <a:pPr algn="r" rtl="1" fontAlgn="ctr"/>
                      <a:r>
                        <a:rPr lang="ar-SA" sz="1100" b="0" i="0" u="none" strike="noStrike" dirty="0">
                          <a:solidFill>
                            <a:srgbClr val="000000"/>
                          </a:solidFill>
                          <a:effectLst/>
                          <a:latin typeface="Sakkal Majalla" panose="02000000000000000000" pitchFamily="2" charset="-78"/>
                          <a:cs typeface="Sakkal Majalla" panose="02000000000000000000" pitchFamily="2" charset="-78"/>
                        </a:rPr>
                        <a:t>تقييم بيسا</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1542372467"/>
                  </a:ext>
                </a:extLst>
              </a:tr>
              <a:tr h="219075">
                <a:tc>
                  <a:txBody>
                    <a:bodyPr/>
                    <a:lstStyle/>
                    <a:p>
                      <a:pPr algn="ctr" fontAlgn="ctr"/>
                      <a:r>
                        <a:rPr lang="en-US" sz="1100" b="0" i="0" u="none" strike="noStrike">
                          <a:solidFill>
                            <a:srgbClr val="7B7B7B"/>
                          </a:solidFill>
                          <a:effectLst/>
                          <a:latin typeface="Calibri" panose="020F0502020204030204" pitchFamily="34" charset="0"/>
                        </a:rPr>
                        <a:t>x</a:t>
                      </a:r>
                    </a:p>
                  </a:txBody>
                  <a:tcPr marL="6350" marR="6350" marT="6350" marB="0" anchor="ctr">
                    <a:lnL>
                      <a:noFill/>
                    </a:lnL>
                    <a:lnR>
                      <a:noFill/>
                    </a:lnR>
                    <a:lnT>
                      <a:noFill/>
                    </a:lnT>
                    <a:lnB>
                      <a:noFill/>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EGRA</a:t>
                      </a:r>
                    </a:p>
                  </a:txBody>
                  <a:tcPr marL="6350" marR="6350" marT="6350" marB="0" anchor="ctr">
                    <a:lnL>
                      <a:noFill/>
                    </a:lnL>
                    <a:lnR>
                      <a:noFill/>
                    </a:lnR>
                    <a:lnT>
                      <a:noFill/>
                    </a:lnT>
                    <a:lnB>
                      <a:noFill/>
                    </a:lnB>
                    <a:solidFill>
                      <a:srgbClr val="FFFFFF"/>
                    </a:solidFill>
                  </a:tcPr>
                </a:tc>
                <a:tc>
                  <a:txBody>
                    <a:bodyPr/>
                    <a:lstStyle/>
                    <a:p>
                      <a:pPr algn="r" rtl="1" fontAlgn="ctr"/>
                      <a:r>
                        <a:rPr lang="ar-SA" sz="1100" b="0" i="0" u="none" strike="noStrike" dirty="0">
                          <a:solidFill>
                            <a:srgbClr val="000000"/>
                          </a:solidFill>
                          <a:effectLst/>
                          <a:latin typeface="Sakkal Majalla" panose="02000000000000000000" pitchFamily="2" charset="-78"/>
                          <a:cs typeface="Sakkal Majalla" panose="02000000000000000000" pitchFamily="2" charset="-78"/>
                        </a:rPr>
                        <a:t>تقييم (</a:t>
                      </a:r>
                      <a:r>
                        <a:rPr lang="en-US" sz="1100" b="0" i="0" u="none" strike="noStrike" dirty="0">
                          <a:solidFill>
                            <a:srgbClr val="000000"/>
                          </a:solidFill>
                          <a:effectLst/>
                          <a:latin typeface="Sakkal Majalla" panose="02000000000000000000" pitchFamily="2" charset="-78"/>
                          <a:cs typeface="Sakkal Majalla" panose="02000000000000000000" pitchFamily="2" charset="-78"/>
                        </a:rPr>
                        <a:t>EGRA</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2425826410"/>
                  </a:ext>
                </a:extLst>
              </a:tr>
              <a:tr h="219075">
                <a:tc>
                  <a:txBody>
                    <a:bodyPr/>
                    <a:lstStyle/>
                    <a:p>
                      <a:pPr algn="ctr" fontAlgn="ctr"/>
                      <a:r>
                        <a:rPr lang="en-US" sz="1100" b="0" i="0" u="none" strike="noStrike">
                          <a:solidFill>
                            <a:srgbClr val="000000"/>
                          </a:solidFill>
                          <a:effectLst/>
                          <a:latin typeface="Calibri" panose="020F0502020204030204" pitchFamily="34" charset="0"/>
                        </a:rPr>
                        <a:t>+</a:t>
                      </a:r>
                    </a:p>
                  </a:txBody>
                  <a:tcPr marL="6350" marR="6350" marT="6350" marB="0" anchor="ctr">
                    <a:lnL>
                      <a:noFill/>
                    </a:lnL>
                    <a:lnR>
                      <a:noFill/>
                    </a:lnR>
                    <a:lnT>
                      <a:noFill/>
                    </a:lnT>
                    <a:lnB>
                      <a:noFill/>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EGMA</a:t>
                      </a:r>
                    </a:p>
                  </a:txBody>
                  <a:tcPr marL="6350" marR="6350" marT="6350" marB="0" anchor="ctr">
                    <a:lnL>
                      <a:noFill/>
                    </a:lnL>
                    <a:lnR>
                      <a:noFill/>
                    </a:lnR>
                    <a:lnT>
                      <a:noFill/>
                    </a:lnT>
                    <a:lnB>
                      <a:noFill/>
                    </a:lnB>
                    <a:solidFill>
                      <a:srgbClr val="FFFFFF"/>
                    </a:solidFill>
                  </a:tcPr>
                </a:tc>
                <a:tc>
                  <a:txBody>
                    <a:bodyPr/>
                    <a:lstStyle/>
                    <a:p>
                      <a:pPr algn="r" rtl="1" fontAlgn="ctr"/>
                      <a:r>
                        <a:rPr lang="ar-SA" sz="1100" b="0" i="0" u="none" strike="noStrike" dirty="0">
                          <a:solidFill>
                            <a:srgbClr val="000000"/>
                          </a:solidFill>
                          <a:effectLst/>
                          <a:latin typeface="Sakkal Majalla" panose="02000000000000000000" pitchFamily="2" charset="-78"/>
                          <a:cs typeface="Sakkal Majalla" panose="02000000000000000000" pitchFamily="2" charset="-78"/>
                        </a:rPr>
                        <a:t>تقييم </a:t>
                      </a:r>
                      <a:r>
                        <a:rPr lang="en-US" sz="1100" b="0" i="0" u="none" strike="noStrike" dirty="0">
                          <a:solidFill>
                            <a:srgbClr val="000000"/>
                          </a:solidFill>
                          <a:effectLst/>
                          <a:latin typeface="Sakkal Majalla" panose="02000000000000000000" pitchFamily="2" charset="-78"/>
                          <a:cs typeface="Sakkal Majalla" panose="02000000000000000000" pitchFamily="2" charset="-78"/>
                        </a:rPr>
                        <a:t>EGMA</a:t>
                      </a: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3164285574"/>
                  </a:ext>
                </a:extLst>
              </a:tr>
              <a:tr h="219075">
                <a:tc>
                  <a:txBody>
                    <a:bodyPr/>
                    <a:lstStyle/>
                    <a:p>
                      <a:pPr algn="ctr" fontAlgn="ctr"/>
                      <a:r>
                        <a:rPr lang="en-US" sz="1100" b="0" i="0" u="none" strike="noStrike">
                          <a:solidFill>
                            <a:srgbClr val="000000"/>
                          </a:solidFill>
                          <a:effectLst/>
                          <a:latin typeface="Calibri" panose="020F0502020204030204" pitchFamily="34" charset="0"/>
                        </a:rPr>
                        <a:t> </a:t>
                      </a:r>
                      <a:r>
                        <a:rPr lang="en-US" sz="1100" b="0" i="0" u="none" strike="noStrike">
                          <a:solidFill>
                            <a:srgbClr val="000000"/>
                          </a:solidFill>
                          <a:effectLst/>
                          <a:latin typeface="Symbol" panose="05050102010706020507" pitchFamily="18" charset="2"/>
                        </a:rPr>
                        <a:t>à</a:t>
                      </a:r>
                      <a:endParaRPr lang="en-US" sz="11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National or other</a:t>
                      </a:r>
                    </a:p>
                  </a:txBody>
                  <a:tcPr marL="6350" marR="6350" marT="6350" marB="0" anchor="b">
                    <a:lnL>
                      <a:noFill/>
                    </a:lnL>
                    <a:lnR>
                      <a:noFill/>
                    </a:lnR>
                    <a:lnT>
                      <a:noFill/>
                    </a:lnT>
                    <a:lnB>
                      <a:noFill/>
                    </a:lnB>
                    <a:solidFill>
                      <a:srgbClr val="FFFFFF"/>
                    </a:solidFill>
                  </a:tcPr>
                </a:tc>
                <a:tc>
                  <a:txBody>
                    <a:bodyPr/>
                    <a:lstStyle/>
                    <a:p>
                      <a:pPr algn="r" rtl="1" fontAlgn="b"/>
                      <a:r>
                        <a:rPr lang="ar-SA" sz="1100" b="0" i="0" u="none" strike="noStrike" dirty="0">
                          <a:solidFill>
                            <a:srgbClr val="000000"/>
                          </a:solidFill>
                          <a:effectLst/>
                          <a:latin typeface="Sakkal Majalla" panose="02000000000000000000" pitchFamily="2" charset="-78"/>
                          <a:cs typeface="Sakkal Majalla" panose="02000000000000000000" pitchFamily="2" charset="-78"/>
                        </a:rPr>
                        <a:t>التقييم الوطني أو أي تقييم آخر</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3417662308"/>
                  </a:ext>
                </a:extLst>
              </a:tr>
              <a:tr h="219075">
                <a:tc>
                  <a:txBody>
                    <a:bodyPr/>
                    <a:lstStyle/>
                    <a:p>
                      <a:pPr algn="ctr" fontAlgn="ctr"/>
                      <a:r>
                        <a:rPr lang="en-US" sz="1100" b="0" i="0" u="none" strike="noStrike">
                          <a:solidFill>
                            <a:srgbClr val="000000"/>
                          </a:solidFill>
                          <a:effectLst/>
                          <a:latin typeface="Calibri" panose="020F0502020204030204" pitchFamily="34" charset="0"/>
                        </a:rPr>
                        <a:t> </a:t>
                      </a:r>
                    </a:p>
                  </a:txBody>
                  <a:tcPr marL="6350" marR="6350" marT="6350" marB="0" anchor="ctr">
                    <a:lnL>
                      <a:noFill/>
                    </a:lnL>
                    <a:lnR>
                      <a:noFill/>
                    </a:lnR>
                    <a:lnT>
                      <a:noFill/>
                    </a:lnT>
                    <a:lnB>
                      <a:noFill/>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assessment</a:t>
                      </a:r>
                    </a:p>
                  </a:txBody>
                  <a:tcPr marL="6350" marR="6350" marT="6350" marB="0" anchor="ctr">
                    <a:lnL>
                      <a:noFill/>
                    </a:lnL>
                    <a:lnR>
                      <a:noFill/>
                    </a:lnR>
                    <a:lnT>
                      <a:noFill/>
                    </a:lnT>
                    <a:lnB>
                      <a:noFill/>
                    </a:lnB>
                    <a:solidFill>
                      <a:srgbClr val="FFFFFF"/>
                    </a:solidFill>
                  </a:tcPr>
                </a:tc>
                <a:tc>
                  <a:txBody>
                    <a:bodyPr/>
                    <a:lstStyle/>
                    <a:p>
                      <a:pPr algn="r" rtl="1" fontAlgn="ctr"/>
                      <a:r>
                        <a:rPr lang="ar-SA" sz="1100" b="0" i="0" u="none" strike="noStrike" dirty="0">
                          <a:solidFill>
                            <a:srgbClr val="000000"/>
                          </a:solidFill>
                          <a:effectLst/>
                          <a:latin typeface="Sakkal Majalla" panose="02000000000000000000" pitchFamily="2" charset="-78"/>
                          <a:cs typeface="Sakkal Majalla" panose="02000000000000000000" pitchFamily="2" charset="-78"/>
                        </a:rPr>
                        <a:t>تقييم </a:t>
                      </a:r>
                      <a:r>
                        <a:rPr lang="ar-SA" sz="1100" b="0" i="0" u="none" strike="noStrike" dirty="0" err="1">
                          <a:solidFill>
                            <a:srgbClr val="000000"/>
                          </a:solidFill>
                          <a:effectLst/>
                          <a:latin typeface="Sakkal Majalla" panose="02000000000000000000" pitchFamily="2" charset="-78"/>
                          <a:cs typeface="Sakkal Majalla" panose="02000000000000000000" pitchFamily="2" charset="-78"/>
                        </a:rPr>
                        <a:t>تيمز</a:t>
                      </a:r>
                      <a:r>
                        <a:rPr lang="ar-SA" sz="1100" b="0" i="0" u="none" strike="noStrike" dirty="0">
                          <a:solidFill>
                            <a:srgbClr val="000000"/>
                          </a:solidFill>
                          <a:effectLst/>
                          <a:latin typeface="Sakkal Majalla" panose="02000000000000000000" pitchFamily="2" charset="-78"/>
                          <a:cs typeface="Sakkal Majalla" panose="02000000000000000000" pitchFamily="2" charset="-78"/>
                        </a:rPr>
                        <a:t> للصف 4</a:t>
                      </a:r>
                      <a:endParaRPr lang="en-US" sz="1100" b="0" i="0" u="none" strike="noStrike" dirty="0">
                        <a:solidFill>
                          <a:srgbClr val="000000"/>
                        </a:solidFill>
                        <a:effectLst/>
                        <a:latin typeface="Sakkal Majalla" panose="02000000000000000000" pitchFamily="2" charset="-78"/>
                        <a:cs typeface="Sakkal Majalla" panose="02000000000000000000" pitchFamily="2" charset="-78"/>
                      </a:endParaRP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3908119976"/>
                  </a:ext>
                </a:extLst>
              </a:tr>
            </a:tbl>
          </a:graphicData>
        </a:graphic>
      </p:graphicFrame>
      <p:sp>
        <p:nvSpPr>
          <p:cNvPr id="7" name="Title 1">
            <a:extLst>
              <a:ext uri="{FF2B5EF4-FFF2-40B4-BE49-F238E27FC236}">
                <a16:creationId xmlns:a16="http://schemas.microsoft.com/office/drawing/2014/main" id="{9419DDD5-2865-4D69-86C6-94DD47787955}"/>
              </a:ext>
            </a:extLst>
          </p:cNvPr>
          <p:cNvSpPr txBox="1">
            <a:spLocks/>
          </p:cNvSpPr>
          <p:nvPr/>
        </p:nvSpPr>
        <p:spPr>
          <a:xfrm>
            <a:off x="248480" y="1228221"/>
            <a:ext cx="11691991" cy="10982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3000" b="1" dirty="0">
                <a:latin typeface="Sakkal Majalla" panose="02000000000000000000" pitchFamily="2" charset="-78"/>
                <a:cs typeface="Sakkal Majalla" panose="02000000000000000000" pitchFamily="2" charset="-78"/>
              </a:rPr>
              <a:t>رغم زيادة المشاركة في التقييمات الدولية والوطنية، لا تزال هناك فجوات لا سيما في البلدان ذات الأوضاع الهشة والمتأثرة بالصراع</a:t>
            </a:r>
            <a:endParaRPr lang="en-US" sz="3000" b="1" dirty="0">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id="{2578A89F-9C05-417D-B0E9-16B3AADC34A8}"/>
              </a:ext>
            </a:extLst>
          </p:cNvPr>
          <p:cNvSpPr/>
          <p:nvPr/>
        </p:nvSpPr>
        <p:spPr>
          <a:xfrm>
            <a:off x="0" y="0"/>
            <a:ext cx="418641" cy="6858000"/>
          </a:xfrm>
          <a:prstGeom prst="rect">
            <a:avLst/>
          </a:prstGeom>
          <a:solidFill>
            <a:srgbClr val="021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870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137A140F-21D3-4861-BBA9-1A725FB08B02}"/>
              </a:ext>
            </a:extLst>
          </p:cNvPr>
          <p:cNvGraphicFramePr>
            <a:graphicFrameLocks noGrp="1"/>
          </p:cNvGraphicFramePr>
          <p:nvPr>
            <p:extLst>
              <p:ext uri="{D42A27DB-BD31-4B8C-83A1-F6EECF244321}">
                <p14:modId xmlns:p14="http://schemas.microsoft.com/office/powerpoint/2010/main" val="3328260940"/>
              </p:ext>
            </p:extLst>
          </p:nvPr>
        </p:nvGraphicFramePr>
        <p:xfrm>
          <a:off x="277405" y="1401661"/>
          <a:ext cx="2511032" cy="1679741"/>
        </p:xfrm>
        <a:graphic>
          <a:graphicData uri="http://schemas.openxmlformats.org/drawingml/2006/table">
            <a:tbl>
              <a:tblPr firstRow="1" bandRow="1">
                <a:tableStyleId>{2D5ABB26-0587-4C30-8999-92F81FD0307C}</a:tableStyleId>
              </a:tblPr>
              <a:tblGrid>
                <a:gridCol w="2511032">
                  <a:extLst>
                    <a:ext uri="{9D8B030D-6E8A-4147-A177-3AD203B41FA5}">
                      <a16:colId xmlns:a16="http://schemas.microsoft.com/office/drawing/2014/main" val="1934797010"/>
                    </a:ext>
                  </a:extLst>
                </a:gridCol>
              </a:tblGrid>
              <a:tr h="1679741">
                <a:tc>
                  <a:txBody>
                    <a:bodyPr/>
                    <a:lstStyle/>
                    <a:p>
                      <a:r>
                        <a:rPr lang="en-US" sz="2400" dirty="0"/>
                        <a:t>MENA also lags several regions in assessing reading performance</a:t>
                      </a:r>
                    </a:p>
                  </a:txBody>
                  <a:tcPr/>
                </a:tc>
                <a:extLst>
                  <a:ext uri="{0D108BD9-81ED-4DB2-BD59-A6C34878D82A}">
                    <a16:rowId xmlns:a16="http://schemas.microsoft.com/office/drawing/2014/main" val="253615402"/>
                  </a:ext>
                </a:extLst>
              </a:tr>
            </a:tbl>
          </a:graphicData>
        </a:graphic>
      </p:graphicFrame>
      <p:sp>
        <p:nvSpPr>
          <p:cNvPr id="4" name="Title 1">
            <a:extLst>
              <a:ext uri="{FF2B5EF4-FFF2-40B4-BE49-F238E27FC236}">
                <a16:creationId xmlns:a16="http://schemas.microsoft.com/office/drawing/2014/main" id="{E9EBB6A0-5245-4EB7-A734-DDC703ABEA47}"/>
              </a:ext>
            </a:extLst>
          </p:cNvPr>
          <p:cNvSpPr txBox="1">
            <a:spLocks/>
          </p:cNvSpPr>
          <p:nvPr/>
        </p:nvSpPr>
        <p:spPr>
          <a:xfrm>
            <a:off x="277405" y="250037"/>
            <a:ext cx="10175631" cy="6246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t>3. Assessments of reading</a:t>
            </a:r>
          </a:p>
        </p:txBody>
      </p:sp>
      <p:pic>
        <p:nvPicPr>
          <p:cNvPr id="8" name="slide2" descr="Dashboard 1">
            <a:extLst>
              <a:ext uri="{FF2B5EF4-FFF2-40B4-BE49-F238E27FC236}">
                <a16:creationId xmlns:a16="http://schemas.microsoft.com/office/drawing/2014/main" id="{382559E8-2FAB-4114-95B9-38BBFF6FC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996" y="1300942"/>
            <a:ext cx="7449950" cy="5444041"/>
          </a:xfrm>
          <a:prstGeom prst="rect">
            <a:avLst/>
          </a:prstGeom>
        </p:spPr>
      </p:pic>
      <p:sp>
        <p:nvSpPr>
          <p:cNvPr id="6" name="Title 1">
            <a:extLst>
              <a:ext uri="{FF2B5EF4-FFF2-40B4-BE49-F238E27FC236}">
                <a16:creationId xmlns:a16="http://schemas.microsoft.com/office/drawing/2014/main" id="{F24FD632-0190-4CAB-B2AD-898224624E64}"/>
              </a:ext>
            </a:extLst>
          </p:cNvPr>
          <p:cNvSpPr txBox="1">
            <a:spLocks/>
          </p:cNvSpPr>
          <p:nvPr/>
        </p:nvSpPr>
        <p:spPr>
          <a:xfrm>
            <a:off x="1295994" y="306969"/>
            <a:ext cx="10175631" cy="6246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ar-SA" sz="3600" b="1" dirty="0">
                <a:latin typeface="Sakkal Majalla" panose="02000000000000000000" pitchFamily="2" charset="-78"/>
                <a:cs typeface="Sakkal Majalla" panose="02000000000000000000" pitchFamily="2" charset="-78"/>
              </a:rPr>
              <a:t>3. تقييم مهارات القراءة</a:t>
            </a:r>
            <a:endParaRPr lang="en-US" sz="3600" b="1" dirty="0">
              <a:latin typeface="Sakkal Majalla" panose="02000000000000000000" pitchFamily="2" charset="-78"/>
              <a:cs typeface="Sakkal Majalla" panose="02000000000000000000" pitchFamily="2" charset="-78"/>
            </a:endParaRPr>
          </a:p>
        </p:txBody>
      </p:sp>
      <p:graphicFrame>
        <p:nvGraphicFramePr>
          <p:cNvPr id="9" name="Table 3">
            <a:extLst>
              <a:ext uri="{FF2B5EF4-FFF2-40B4-BE49-F238E27FC236}">
                <a16:creationId xmlns:a16="http://schemas.microsoft.com/office/drawing/2014/main" id="{11E709FD-ED9B-4F87-8FCC-A2789C559F91}"/>
              </a:ext>
            </a:extLst>
          </p:cNvPr>
          <p:cNvGraphicFramePr>
            <a:graphicFrameLocks noGrp="1"/>
          </p:cNvGraphicFramePr>
          <p:nvPr>
            <p:extLst>
              <p:ext uri="{D42A27DB-BD31-4B8C-83A1-F6EECF244321}">
                <p14:modId xmlns:p14="http://schemas.microsoft.com/office/powerpoint/2010/main" val="4155162407"/>
              </p:ext>
            </p:extLst>
          </p:nvPr>
        </p:nvGraphicFramePr>
        <p:xfrm>
          <a:off x="277405" y="3429000"/>
          <a:ext cx="2511032" cy="1920240"/>
        </p:xfrm>
        <a:graphic>
          <a:graphicData uri="http://schemas.openxmlformats.org/drawingml/2006/table">
            <a:tbl>
              <a:tblPr firstRow="1" bandRow="1">
                <a:tableStyleId>{2D5ABB26-0587-4C30-8999-92F81FD0307C}</a:tableStyleId>
              </a:tblPr>
              <a:tblGrid>
                <a:gridCol w="2511032">
                  <a:extLst>
                    <a:ext uri="{9D8B030D-6E8A-4147-A177-3AD203B41FA5}">
                      <a16:colId xmlns:a16="http://schemas.microsoft.com/office/drawing/2014/main" val="1934797010"/>
                    </a:ext>
                  </a:extLst>
                </a:gridCol>
              </a:tblGrid>
              <a:tr h="1679741">
                <a:tc>
                  <a:txBody>
                    <a:bodyPr/>
                    <a:lstStyle/>
                    <a:p>
                      <a:pPr algn="r" rtl="1"/>
                      <a:r>
                        <a:rPr lang="ar-SA" sz="2400" dirty="0">
                          <a:latin typeface="Sakkal Majalla" panose="02000000000000000000" pitchFamily="2" charset="-78"/>
                          <a:cs typeface="Sakkal Majalla" panose="02000000000000000000" pitchFamily="2" charset="-78"/>
                        </a:rPr>
                        <a:t>يأتي مستوى تقييم مهارات القراءة في منطقة الشرق الأوسط وشمال أفريقيا في مرتبة متأخرة عن عدة مناطق.</a:t>
                      </a:r>
                      <a:endParaRPr lang="en-US" sz="2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53615402"/>
                  </a:ext>
                </a:extLst>
              </a:tr>
            </a:tbl>
          </a:graphicData>
        </a:graphic>
      </p:graphicFrame>
      <p:sp>
        <p:nvSpPr>
          <p:cNvPr id="7" name="Rectangle 6">
            <a:extLst>
              <a:ext uri="{FF2B5EF4-FFF2-40B4-BE49-F238E27FC236}">
                <a16:creationId xmlns:a16="http://schemas.microsoft.com/office/drawing/2014/main" id="{0065381E-6A0C-4362-B03A-CEF980191196}"/>
              </a:ext>
            </a:extLst>
          </p:cNvPr>
          <p:cNvSpPr/>
          <p:nvPr/>
        </p:nvSpPr>
        <p:spPr>
          <a:xfrm>
            <a:off x="11773359" y="-24797"/>
            <a:ext cx="418641" cy="6858000"/>
          </a:xfrm>
          <a:prstGeom prst="rect">
            <a:avLst/>
          </a:prstGeom>
          <a:solidFill>
            <a:srgbClr val="021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9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5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0EB01786-0213-4807-A7BE-227C4762666C}"/>
              </a:ext>
            </a:extLst>
          </p:cNvPr>
          <p:cNvGraphicFramePr>
            <a:graphicFrameLocks noGrp="1"/>
          </p:cNvGraphicFramePr>
          <p:nvPr>
            <p:extLst>
              <p:ext uri="{D42A27DB-BD31-4B8C-83A1-F6EECF244321}">
                <p14:modId xmlns:p14="http://schemas.microsoft.com/office/powerpoint/2010/main" val="658596205"/>
              </p:ext>
            </p:extLst>
          </p:nvPr>
        </p:nvGraphicFramePr>
        <p:xfrm>
          <a:off x="4895850" y="128870"/>
          <a:ext cx="6553200" cy="1036050"/>
        </p:xfrm>
        <a:graphic>
          <a:graphicData uri="http://schemas.openxmlformats.org/drawingml/2006/table">
            <a:tbl>
              <a:tblPr firstRow="1" bandRow="1">
                <a:tableStyleId>{2D5ABB26-0587-4C30-8999-92F81FD0307C}</a:tableStyleId>
              </a:tblPr>
              <a:tblGrid>
                <a:gridCol w="6553200">
                  <a:extLst>
                    <a:ext uri="{9D8B030D-6E8A-4147-A177-3AD203B41FA5}">
                      <a16:colId xmlns:a16="http://schemas.microsoft.com/office/drawing/2014/main" val="3590588811"/>
                    </a:ext>
                  </a:extLst>
                </a:gridCol>
              </a:tblGrid>
              <a:tr h="1036050">
                <a:tc>
                  <a:txBody>
                    <a:bodyPr/>
                    <a:lstStyle/>
                    <a:p>
                      <a:r>
                        <a:rPr lang="en-US" sz="3000" dirty="0">
                          <a:solidFill>
                            <a:schemeClr val="tx1"/>
                          </a:solidFill>
                        </a:rPr>
                        <a:t>Early Grade Reading Assessment (EGRA) in MENA</a:t>
                      </a:r>
                    </a:p>
                  </a:txBody>
                  <a:tcPr marL="98680" marR="98680" marT="49340" marB="49340"/>
                </a:tc>
                <a:extLst>
                  <a:ext uri="{0D108BD9-81ED-4DB2-BD59-A6C34878D82A}">
                    <a16:rowId xmlns:a16="http://schemas.microsoft.com/office/drawing/2014/main" val="3485954914"/>
                  </a:ext>
                </a:extLst>
              </a:tr>
            </a:tbl>
          </a:graphicData>
        </a:graphic>
      </p:graphicFrame>
      <p:sp>
        <p:nvSpPr>
          <p:cNvPr id="2" name="Title 1">
            <a:extLst>
              <a:ext uri="{FF2B5EF4-FFF2-40B4-BE49-F238E27FC236}">
                <a16:creationId xmlns:a16="http://schemas.microsoft.com/office/drawing/2014/main" id="{F2777731-40DA-4403-A7C1-9193229D4E2B}"/>
              </a:ext>
            </a:extLst>
          </p:cNvPr>
          <p:cNvSpPr>
            <a:spLocks noGrp="1"/>
          </p:cNvSpPr>
          <p:nvPr>
            <p:ph type="title"/>
          </p:nvPr>
        </p:nvSpPr>
        <p:spPr>
          <a:xfrm>
            <a:off x="336883" y="366999"/>
            <a:ext cx="4332307" cy="6179552"/>
          </a:xfrm>
        </p:spPr>
        <p:txBody>
          <a:bodyPr vert="horz" lIns="91440" tIns="45720" rIns="91440" bIns="45720" rtlCol="0" anchor="ctr">
            <a:noAutofit/>
          </a:bodyPr>
          <a:lstStyle/>
          <a:p>
            <a:pPr marR="0" lvl="0" algn="ctr" rtl="1">
              <a:spcAft>
                <a:spcPts val="600"/>
              </a:spcAft>
            </a:pPr>
            <a:r>
              <a:rPr lang="en-US" sz="1950" kern="1200" dirty="0">
                <a:solidFill>
                  <a:srgbClr val="FFFFFF"/>
                </a:solidFill>
                <a:effectLst/>
                <a:latin typeface="+mj-lt"/>
                <a:ea typeface="+mj-ea"/>
                <a:cs typeface="+mj-cs"/>
              </a:rPr>
              <a:t>Several MENA countries have used EGRA to assess Arabic literacy</a:t>
            </a:r>
            <a:br>
              <a:rPr lang="en-US" sz="1950" kern="1200" dirty="0">
                <a:solidFill>
                  <a:srgbClr val="FFFFFF"/>
                </a:solidFill>
                <a:effectLst/>
                <a:latin typeface="+mj-lt"/>
                <a:ea typeface="+mj-ea"/>
                <a:cs typeface="+mj-cs"/>
              </a:rPr>
            </a:br>
            <a:br>
              <a:rPr lang="en-US" sz="1950" kern="1200" dirty="0">
                <a:solidFill>
                  <a:srgbClr val="FFFFFF"/>
                </a:solidFill>
                <a:effectLst/>
                <a:latin typeface="+mj-lt"/>
                <a:ea typeface="+mj-ea"/>
                <a:cs typeface="+mj-cs"/>
              </a:rPr>
            </a:br>
            <a:r>
              <a:rPr lang="ar-SA" sz="1950" kern="1200" dirty="0">
                <a:solidFill>
                  <a:srgbClr val="FFFFFF"/>
                </a:solidFill>
                <a:effectLst/>
                <a:latin typeface="Sakkal Majalla" panose="02000000000000000000" pitchFamily="2" charset="-78"/>
                <a:cs typeface="Sakkal Majalla" panose="02000000000000000000" pitchFamily="2" charset="-78"/>
              </a:rPr>
              <a:t>استخدمت عدة بلدان في منطقة الشرق الأوسط وشمال أفريقيا تقييم القراءة في الصفوف المبكرة (</a:t>
            </a:r>
            <a:r>
              <a:rPr lang="en-US" sz="1950" dirty="0">
                <a:solidFill>
                  <a:srgbClr val="FFFFFF"/>
                </a:solidFill>
                <a:latin typeface="Sakkal Majalla" panose="02000000000000000000" pitchFamily="2" charset="-78"/>
                <a:cs typeface="Sakkal Majalla" panose="02000000000000000000" pitchFamily="2" charset="-78"/>
              </a:rPr>
              <a:t>EGRA</a:t>
            </a:r>
            <a:r>
              <a:rPr lang="ar-SA" sz="1950" kern="1200" dirty="0">
                <a:solidFill>
                  <a:srgbClr val="FFFFFF"/>
                </a:solidFill>
                <a:effectLst/>
                <a:latin typeface="Sakkal Majalla" panose="02000000000000000000" pitchFamily="2" charset="-78"/>
                <a:cs typeface="Sakkal Majalla" panose="02000000000000000000" pitchFamily="2" charset="-78"/>
              </a:rPr>
              <a:t>) لتقييم مستوى الكتابة والقراءة باللغة العربية.</a:t>
            </a:r>
            <a:br>
              <a:rPr lang="en-US" sz="1950" kern="1200" dirty="0">
                <a:solidFill>
                  <a:srgbClr val="FFFFFF"/>
                </a:solidFill>
                <a:effectLst/>
                <a:latin typeface="+mj-lt"/>
                <a:ea typeface="+mj-ea"/>
                <a:cs typeface="+mj-cs"/>
              </a:rPr>
            </a:br>
            <a:br>
              <a:rPr lang="en-US" sz="1950" kern="1200" dirty="0">
                <a:solidFill>
                  <a:srgbClr val="FFFFFF"/>
                </a:solidFill>
                <a:effectLst/>
                <a:latin typeface="+mj-lt"/>
                <a:ea typeface="+mj-ea"/>
                <a:cs typeface="+mj-cs"/>
              </a:rPr>
            </a:br>
            <a:r>
              <a:rPr lang="en-US" sz="1950" kern="1200" dirty="0">
                <a:solidFill>
                  <a:srgbClr val="FFFFFF"/>
                </a:solidFill>
                <a:effectLst/>
                <a:latin typeface="+mj-lt"/>
                <a:ea typeface="+mj-ea"/>
                <a:cs typeface="+mj-cs"/>
              </a:rPr>
              <a:t>In a few cases, results from EGRAs have been used to determine effectiveness and scalability of small-scale reading interventions (e.g., in Egypt and Jordan)</a:t>
            </a:r>
            <a:br>
              <a:rPr lang="en-US" sz="1950" kern="1200" dirty="0">
                <a:solidFill>
                  <a:srgbClr val="FFFFFF"/>
                </a:solidFill>
                <a:effectLst/>
                <a:latin typeface="+mj-lt"/>
                <a:ea typeface="+mj-ea"/>
                <a:cs typeface="+mj-cs"/>
              </a:rPr>
            </a:br>
            <a:br>
              <a:rPr lang="en-US" sz="1950" kern="1200" dirty="0">
                <a:solidFill>
                  <a:srgbClr val="FFFFFF"/>
                </a:solidFill>
                <a:effectLst/>
                <a:latin typeface="+mj-lt"/>
                <a:ea typeface="+mj-ea"/>
                <a:cs typeface="+mj-cs"/>
              </a:rPr>
            </a:br>
            <a:r>
              <a:rPr lang="ar-SA" sz="1950" kern="1200" dirty="0">
                <a:solidFill>
                  <a:srgbClr val="FFFFFF"/>
                </a:solidFill>
                <a:effectLst/>
                <a:latin typeface="Sakkal Majalla" panose="02000000000000000000" pitchFamily="2" charset="-78"/>
                <a:cs typeface="Sakkal Majalla" panose="02000000000000000000" pitchFamily="2" charset="-78"/>
              </a:rPr>
              <a:t>استُخدِمت النتائج المستنبطة من تقييم مهارات القراءة في الصفوف المبكرة في حالات قليلة لتحديد فاعلية التدخلات المحدودة النطاق في القراءة وتحديد إمكانية التوسع في تطبيقها (كما حدث في مصر والأردن).</a:t>
            </a:r>
            <a:br>
              <a:rPr lang="en-US" sz="1950" kern="1200" dirty="0">
                <a:solidFill>
                  <a:srgbClr val="FFFFFF"/>
                </a:solidFill>
                <a:effectLst/>
                <a:latin typeface="+mj-lt"/>
                <a:ea typeface="+mj-ea"/>
                <a:cs typeface="+mj-cs"/>
              </a:rPr>
            </a:br>
            <a:br>
              <a:rPr lang="en-US" sz="1950" kern="1200" dirty="0">
                <a:solidFill>
                  <a:srgbClr val="FFFFFF"/>
                </a:solidFill>
                <a:effectLst/>
                <a:latin typeface="+mj-lt"/>
                <a:ea typeface="+mj-ea"/>
                <a:cs typeface="+mj-cs"/>
              </a:rPr>
            </a:br>
            <a:r>
              <a:rPr lang="en-US" sz="1950" kern="1200" dirty="0">
                <a:solidFill>
                  <a:srgbClr val="FFFFFF"/>
                </a:solidFill>
                <a:effectLst/>
                <a:latin typeface="+mj-lt"/>
                <a:ea typeface="+mj-ea"/>
                <a:cs typeface="+mj-cs"/>
              </a:rPr>
              <a:t>Some countries are now looking to develop short screening checks for early warning</a:t>
            </a:r>
            <a:br>
              <a:rPr lang="en-US" sz="1950" kern="1200" dirty="0">
                <a:solidFill>
                  <a:srgbClr val="FFFFFF"/>
                </a:solidFill>
                <a:effectLst/>
                <a:latin typeface="+mj-lt"/>
                <a:ea typeface="+mj-ea"/>
                <a:cs typeface="+mj-cs"/>
              </a:rPr>
            </a:br>
            <a:br>
              <a:rPr lang="en-US" sz="1950" kern="1200" dirty="0">
                <a:solidFill>
                  <a:srgbClr val="FFFFFF"/>
                </a:solidFill>
                <a:effectLst/>
                <a:latin typeface="+mj-lt"/>
                <a:ea typeface="+mj-ea"/>
                <a:cs typeface="+mj-cs"/>
              </a:rPr>
            </a:br>
            <a:r>
              <a:rPr lang="ar-SA" sz="1950" kern="1200" dirty="0">
                <a:solidFill>
                  <a:srgbClr val="FFFFFF"/>
                </a:solidFill>
                <a:effectLst/>
                <a:latin typeface="Sakkal Majalla" panose="02000000000000000000" pitchFamily="2" charset="-78"/>
                <a:cs typeface="Sakkal Majalla" panose="02000000000000000000" pitchFamily="2" charset="-78"/>
              </a:rPr>
              <a:t>تبحث بعض البلدان حالياً في تطوير اختبارات قصيرة لأغراض الإنذار المبكر</a:t>
            </a:r>
            <a:endParaRPr lang="en-US" sz="1950" kern="1200" dirty="0">
              <a:solidFill>
                <a:srgbClr val="FFFFFF"/>
              </a:solidFill>
              <a:effectLst/>
              <a:latin typeface="+mj-lt"/>
              <a:ea typeface="+mj-ea"/>
              <a:cs typeface="+mj-cs"/>
            </a:endParaRPr>
          </a:p>
        </p:txBody>
      </p:sp>
      <p:graphicFrame>
        <p:nvGraphicFramePr>
          <p:cNvPr id="35" name="Content Placeholder 9">
            <a:extLst>
              <a:ext uri="{FF2B5EF4-FFF2-40B4-BE49-F238E27FC236}">
                <a16:creationId xmlns:a16="http://schemas.microsoft.com/office/drawing/2014/main" id="{DDE7D494-B4A2-4B5D-85E8-417970760594}"/>
              </a:ext>
            </a:extLst>
          </p:cNvPr>
          <p:cNvGraphicFramePr>
            <a:graphicFrameLocks noGrp="1"/>
          </p:cNvGraphicFramePr>
          <p:nvPr>
            <p:ph idx="1"/>
            <p:extLst>
              <p:ext uri="{D42A27DB-BD31-4B8C-83A1-F6EECF244321}">
                <p14:modId xmlns:p14="http://schemas.microsoft.com/office/powerpoint/2010/main" val="674188070"/>
              </p:ext>
            </p:extLst>
          </p:nvPr>
        </p:nvGraphicFramePr>
        <p:xfrm>
          <a:off x="5044741" y="2029216"/>
          <a:ext cx="7032581" cy="4276718"/>
        </p:xfrm>
        <a:graphic>
          <a:graphicData uri="http://schemas.openxmlformats.org/drawingml/2006/table">
            <a:tbl>
              <a:tblPr firstRow="1" bandRow="1">
                <a:tableStyleId>{7E9639D4-E3E2-4D34-9284-5A2195B3D0D7}</a:tableStyleId>
              </a:tblPr>
              <a:tblGrid>
                <a:gridCol w="3839327">
                  <a:extLst>
                    <a:ext uri="{9D8B030D-6E8A-4147-A177-3AD203B41FA5}">
                      <a16:colId xmlns:a16="http://schemas.microsoft.com/office/drawing/2014/main" val="1149411307"/>
                    </a:ext>
                  </a:extLst>
                </a:gridCol>
                <a:gridCol w="3193254">
                  <a:extLst>
                    <a:ext uri="{9D8B030D-6E8A-4147-A177-3AD203B41FA5}">
                      <a16:colId xmlns:a16="http://schemas.microsoft.com/office/drawing/2014/main" val="1438440061"/>
                    </a:ext>
                  </a:extLst>
                </a:gridCol>
              </a:tblGrid>
              <a:tr h="42701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kern="1200" dirty="0">
                          <a:solidFill>
                            <a:schemeClr val="bg1"/>
                          </a:solidFill>
                          <a:latin typeface="+mj-lt"/>
                          <a:ea typeface="+mj-ea"/>
                          <a:cs typeface="+mj-cs"/>
                        </a:rPr>
                        <a:t>Country  </a:t>
                      </a:r>
                      <a:r>
                        <a:rPr lang="ar-SA" sz="2000" b="1" kern="1200" dirty="0">
                          <a:solidFill>
                            <a:schemeClr val="bg1"/>
                          </a:solidFill>
                          <a:latin typeface="Sakkal Majalla" panose="02000000000000000000" pitchFamily="2" charset="-78"/>
                          <a:ea typeface="+mn-ea"/>
                          <a:cs typeface="Sakkal Majalla" panose="02000000000000000000" pitchFamily="2" charset="-78"/>
                        </a:rPr>
                        <a:t>البلد</a:t>
                      </a:r>
                      <a:endParaRPr lang="en-US" sz="2000" b="1" kern="1200" dirty="0">
                        <a:solidFill>
                          <a:schemeClr val="bg1"/>
                        </a:solidFill>
                        <a:latin typeface="Sakkal Majalla" panose="02000000000000000000" pitchFamily="2" charset="-78"/>
                        <a:ea typeface="+mn-ea"/>
                        <a:cs typeface="Sakkal Majalla" panose="02000000000000000000" pitchFamily="2" charset="-78"/>
                      </a:endParaRPr>
                    </a:p>
                  </a:txBody>
                  <a:tcPr marL="18618" marR="18618" marT="18618"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kern="1200" dirty="0">
                          <a:solidFill>
                            <a:schemeClr val="bg1"/>
                          </a:solidFill>
                          <a:latin typeface="+mj-lt"/>
                          <a:ea typeface="+mj-ea"/>
                          <a:cs typeface="+mj-cs"/>
                        </a:rPr>
                        <a:t>Year(s) </a:t>
                      </a:r>
                      <a:r>
                        <a:rPr lang="ar-SA" sz="2000" b="1" kern="1200" dirty="0">
                          <a:solidFill>
                            <a:schemeClr val="bg1"/>
                          </a:solidFill>
                          <a:latin typeface="Sakkal Majalla" panose="02000000000000000000" pitchFamily="2" charset="-78"/>
                          <a:ea typeface="+mn-ea"/>
                          <a:cs typeface="Sakkal Majalla" panose="02000000000000000000" pitchFamily="2" charset="-78"/>
                        </a:rPr>
                        <a:t>السنة / السنوات</a:t>
                      </a:r>
                      <a:r>
                        <a:rPr lang="en-US" sz="2000" b="1" kern="1200" dirty="0">
                          <a:solidFill>
                            <a:schemeClr val="bg1"/>
                          </a:solidFill>
                          <a:latin typeface="+mj-lt"/>
                          <a:ea typeface="+mj-ea"/>
                          <a:cs typeface="+mj-cs"/>
                        </a:rPr>
                        <a:t> </a:t>
                      </a:r>
                      <a:endParaRPr lang="en-US" sz="2000" b="1" kern="1200" dirty="0">
                        <a:solidFill>
                          <a:schemeClr val="bg1"/>
                        </a:solidFill>
                        <a:latin typeface="Sakkal Majalla" panose="02000000000000000000" pitchFamily="2" charset="-78"/>
                        <a:ea typeface="+mn-ea"/>
                        <a:cs typeface="Sakkal Majalla" panose="02000000000000000000" pitchFamily="2" charset="-78"/>
                      </a:endParaRPr>
                    </a:p>
                  </a:txBody>
                  <a:tcPr marL="18618" marR="18618" marT="18618" marB="0" anchor="b"/>
                </a:tc>
                <a:extLst>
                  <a:ext uri="{0D108BD9-81ED-4DB2-BD59-A6C34878D82A}">
                    <a16:rowId xmlns:a16="http://schemas.microsoft.com/office/drawing/2014/main" val="547907359"/>
                  </a:ext>
                </a:extLst>
              </a:tr>
              <a:tr h="4812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300" kern="1200" dirty="0">
                          <a:solidFill>
                            <a:schemeClr val="tx1"/>
                          </a:solidFill>
                          <a:latin typeface="+mj-lt"/>
                          <a:ea typeface="+mj-ea"/>
                          <a:cs typeface="+mj-cs"/>
                        </a:rPr>
                        <a:t>Egypt  </a:t>
                      </a:r>
                      <a:r>
                        <a:rPr lang="ar-SA" sz="2300" kern="1200" dirty="0">
                          <a:solidFill>
                            <a:schemeClr val="tx1"/>
                          </a:solidFill>
                          <a:latin typeface="Sakkal Majalla" panose="02000000000000000000" pitchFamily="2" charset="-78"/>
                          <a:ea typeface="+mn-ea"/>
                          <a:cs typeface="Sakkal Majalla" panose="02000000000000000000" pitchFamily="2" charset="-78"/>
                        </a:rPr>
                        <a:t>مصر</a:t>
                      </a:r>
                      <a:endParaRPr lang="en-US" sz="2300" kern="1200" dirty="0">
                        <a:solidFill>
                          <a:schemeClr val="tx1"/>
                        </a:solidFill>
                        <a:latin typeface="Sakkal Majalla" panose="02000000000000000000" pitchFamily="2" charset="-78"/>
                        <a:ea typeface="+mn-ea"/>
                        <a:cs typeface="Sakkal Majalla" panose="02000000000000000000" pitchFamily="2" charset="-78"/>
                      </a:endParaRPr>
                    </a:p>
                  </a:txBody>
                  <a:tcPr marL="18618" marR="18618" marT="18618" marB="0" anchor="b"/>
                </a:tc>
                <a:tc>
                  <a:txBody>
                    <a:bodyPr/>
                    <a:lstStyle/>
                    <a:p>
                      <a:pPr algn="l" fontAlgn="b"/>
                      <a:r>
                        <a:rPr lang="en-US" sz="2300" kern="1200" dirty="0">
                          <a:solidFill>
                            <a:schemeClr val="tx1"/>
                          </a:solidFill>
                          <a:latin typeface="+mj-lt"/>
                          <a:ea typeface="+mj-ea"/>
                          <a:cs typeface="+mj-cs"/>
                        </a:rPr>
                        <a:t>2009, 2011, 2013, 2014</a:t>
                      </a:r>
                    </a:p>
                  </a:txBody>
                  <a:tcPr marL="18618" marR="18618" marT="18618" marB="0" anchor="b"/>
                </a:tc>
                <a:extLst>
                  <a:ext uri="{0D108BD9-81ED-4DB2-BD59-A6C34878D82A}">
                    <a16:rowId xmlns:a16="http://schemas.microsoft.com/office/drawing/2014/main" val="2433992519"/>
                  </a:ext>
                </a:extLst>
              </a:tr>
              <a:tr h="4812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300" kern="1200" dirty="0">
                          <a:solidFill>
                            <a:schemeClr val="tx1"/>
                          </a:solidFill>
                          <a:latin typeface="+mj-lt"/>
                          <a:ea typeface="+mj-ea"/>
                          <a:cs typeface="+mj-cs"/>
                        </a:rPr>
                        <a:t>Iraq  </a:t>
                      </a:r>
                      <a:r>
                        <a:rPr lang="ar-SA" sz="2300" kern="1200" dirty="0">
                          <a:solidFill>
                            <a:schemeClr val="tx1"/>
                          </a:solidFill>
                          <a:latin typeface="Sakkal Majalla" panose="02000000000000000000" pitchFamily="2" charset="-78"/>
                          <a:ea typeface="+mn-ea"/>
                          <a:cs typeface="Sakkal Majalla" panose="02000000000000000000" pitchFamily="2" charset="-78"/>
                        </a:rPr>
                        <a:t>العراق</a:t>
                      </a:r>
                      <a:endParaRPr lang="en-US" sz="2300" kern="1200" dirty="0">
                        <a:solidFill>
                          <a:schemeClr val="tx1"/>
                        </a:solidFill>
                        <a:latin typeface="Sakkal Majalla" panose="02000000000000000000" pitchFamily="2" charset="-78"/>
                        <a:ea typeface="+mn-ea"/>
                        <a:cs typeface="Sakkal Majalla" panose="02000000000000000000" pitchFamily="2" charset="-78"/>
                      </a:endParaRPr>
                    </a:p>
                  </a:txBody>
                  <a:tcPr marL="18618" marR="18618" marT="18618" marB="0" anchor="b"/>
                </a:tc>
                <a:tc>
                  <a:txBody>
                    <a:bodyPr/>
                    <a:lstStyle/>
                    <a:p>
                      <a:pPr algn="l" fontAlgn="b"/>
                      <a:r>
                        <a:rPr lang="en-US" sz="2300" kern="1200">
                          <a:solidFill>
                            <a:schemeClr val="tx1"/>
                          </a:solidFill>
                          <a:latin typeface="+mj-lt"/>
                          <a:ea typeface="+mj-ea"/>
                          <a:cs typeface="+mj-cs"/>
                        </a:rPr>
                        <a:t>2012</a:t>
                      </a:r>
                    </a:p>
                  </a:txBody>
                  <a:tcPr marL="18618" marR="18618" marT="18618" marB="0" anchor="b"/>
                </a:tc>
                <a:extLst>
                  <a:ext uri="{0D108BD9-81ED-4DB2-BD59-A6C34878D82A}">
                    <a16:rowId xmlns:a16="http://schemas.microsoft.com/office/drawing/2014/main" val="3664601328"/>
                  </a:ext>
                </a:extLst>
              </a:tr>
              <a:tr h="4812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300" kern="1200" dirty="0">
                          <a:solidFill>
                            <a:schemeClr val="tx1"/>
                          </a:solidFill>
                          <a:latin typeface="+mj-lt"/>
                          <a:ea typeface="+mj-ea"/>
                          <a:cs typeface="+mj-cs"/>
                        </a:rPr>
                        <a:t>Jordan  </a:t>
                      </a:r>
                      <a:r>
                        <a:rPr lang="ar-SA" sz="2300" kern="1200" dirty="0">
                          <a:solidFill>
                            <a:schemeClr val="tx1"/>
                          </a:solidFill>
                          <a:latin typeface="Sakkal Majalla" panose="02000000000000000000" pitchFamily="2" charset="-78"/>
                          <a:ea typeface="+mn-ea"/>
                          <a:cs typeface="Sakkal Majalla" panose="02000000000000000000" pitchFamily="2" charset="-78"/>
                        </a:rPr>
                        <a:t>الأردن</a:t>
                      </a:r>
                      <a:endParaRPr lang="en-US" sz="2300" kern="1200" dirty="0">
                        <a:solidFill>
                          <a:schemeClr val="tx1"/>
                        </a:solidFill>
                        <a:latin typeface="Sakkal Majalla" panose="02000000000000000000" pitchFamily="2" charset="-78"/>
                        <a:ea typeface="+mn-ea"/>
                        <a:cs typeface="Sakkal Majalla" panose="02000000000000000000" pitchFamily="2" charset="-78"/>
                      </a:endParaRPr>
                    </a:p>
                  </a:txBody>
                  <a:tcPr marL="18618" marR="18618" marT="18618" marB="0" anchor="b"/>
                </a:tc>
                <a:tc>
                  <a:txBody>
                    <a:bodyPr/>
                    <a:lstStyle/>
                    <a:p>
                      <a:pPr algn="l" fontAlgn="b"/>
                      <a:r>
                        <a:rPr lang="en-US" sz="2300" kern="1200">
                          <a:solidFill>
                            <a:schemeClr val="tx1"/>
                          </a:solidFill>
                          <a:latin typeface="+mj-lt"/>
                          <a:ea typeface="+mj-ea"/>
                          <a:cs typeface="+mj-cs"/>
                        </a:rPr>
                        <a:t>2012, 2013, 2017, 2019</a:t>
                      </a:r>
                    </a:p>
                  </a:txBody>
                  <a:tcPr marL="18618" marR="18618" marT="18618" marB="0" anchor="b"/>
                </a:tc>
                <a:extLst>
                  <a:ext uri="{0D108BD9-81ED-4DB2-BD59-A6C34878D82A}">
                    <a16:rowId xmlns:a16="http://schemas.microsoft.com/office/drawing/2014/main" val="1371774330"/>
                  </a:ext>
                </a:extLst>
              </a:tr>
              <a:tr h="4812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300" kern="1200" dirty="0">
                          <a:solidFill>
                            <a:schemeClr val="tx1"/>
                          </a:solidFill>
                          <a:latin typeface="+mj-lt"/>
                          <a:ea typeface="+mj-ea"/>
                          <a:cs typeface="+mj-cs"/>
                        </a:rPr>
                        <a:t>Lebanon  </a:t>
                      </a:r>
                      <a:r>
                        <a:rPr lang="ar-SA" sz="2300" kern="1200" dirty="0">
                          <a:solidFill>
                            <a:schemeClr val="tx1"/>
                          </a:solidFill>
                          <a:latin typeface="Sakkal Majalla" panose="02000000000000000000" pitchFamily="2" charset="-78"/>
                          <a:ea typeface="+mn-ea"/>
                          <a:cs typeface="Sakkal Majalla" panose="02000000000000000000" pitchFamily="2" charset="-78"/>
                        </a:rPr>
                        <a:t>لبنان</a:t>
                      </a:r>
                      <a:endParaRPr lang="en-US" sz="2300" kern="1200" dirty="0">
                        <a:solidFill>
                          <a:schemeClr val="tx1"/>
                        </a:solidFill>
                        <a:latin typeface="Sakkal Majalla" panose="02000000000000000000" pitchFamily="2" charset="-78"/>
                        <a:ea typeface="+mn-ea"/>
                        <a:cs typeface="Sakkal Majalla" panose="02000000000000000000" pitchFamily="2" charset="-78"/>
                      </a:endParaRPr>
                    </a:p>
                  </a:txBody>
                  <a:tcPr marL="18618" marR="18618" marT="18618" marB="0" anchor="b"/>
                </a:tc>
                <a:tc>
                  <a:txBody>
                    <a:bodyPr/>
                    <a:lstStyle/>
                    <a:p>
                      <a:pPr algn="l" fontAlgn="b"/>
                      <a:r>
                        <a:rPr lang="en-US" sz="2300" kern="1200">
                          <a:solidFill>
                            <a:schemeClr val="tx1"/>
                          </a:solidFill>
                          <a:latin typeface="+mj-lt"/>
                          <a:ea typeface="+mj-ea"/>
                          <a:cs typeface="+mj-cs"/>
                        </a:rPr>
                        <a:t>2016, 2018</a:t>
                      </a:r>
                    </a:p>
                  </a:txBody>
                  <a:tcPr marL="18618" marR="18618" marT="18618" marB="0" anchor="b"/>
                </a:tc>
                <a:extLst>
                  <a:ext uri="{0D108BD9-81ED-4DB2-BD59-A6C34878D82A}">
                    <a16:rowId xmlns:a16="http://schemas.microsoft.com/office/drawing/2014/main" val="685099556"/>
                  </a:ext>
                </a:extLst>
              </a:tr>
              <a:tr h="4812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300" kern="1200" dirty="0">
                          <a:solidFill>
                            <a:schemeClr val="tx1"/>
                          </a:solidFill>
                          <a:latin typeface="+mj-lt"/>
                          <a:ea typeface="+mj-ea"/>
                          <a:cs typeface="+mj-cs"/>
                        </a:rPr>
                        <a:t>Morocco  </a:t>
                      </a:r>
                      <a:r>
                        <a:rPr lang="ar-SA" sz="2300" kern="1200" dirty="0">
                          <a:solidFill>
                            <a:schemeClr val="tx1"/>
                          </a:solidFill>
                          <a:latin typeface="Sakkal Majalla" panose="02000000000000000000" pitchFamily="2" charset="-78"/>
                          <a:ea typeface="+mn-ea"/>
                          <a:cs typeface="Sakkal Majalla" panose="02000000000000000000" pitchFamily="2" charset="-78"/>
                        </a:rPr>
                        <a:t>المغرب</a:t>
                      </a:r>
                      <a:endParaRPr lang="en-US" sz="2300" kern="1200" dirty="0">
                        <a:solidFill>
                          <a:schemeClr val="tx1"/>
                        </a:solidFill>
                        <a:latin typeface="Sakkal Majalla" panose="02000000000000000000" pitchFamily="2" charset="-78"/>
                        <a:ea typeface="+mn-ea"/>
                        <a:cs typeface="Sakkal Majalla" panose="02000000000000000000" pitchFamily="2" charset="-78"/>
                      </a:endParaRPr>
                    </a:p>
                  </a:txBody>
                  <a:tcPr marL="18618" marR="18618" marT="18618" marB="0" anchor="b"/>
                </a:tc>
                <a:tc>
                  <a:txBody>
                    <a:bodyPr/>
                    <a:lstStyle/>
                    <a:p>
                      <a:pPr algn="l" fontAlgn="b"/>
                      <a:r>
                        <a:rPr lang="en-US" sz="2300" kern="1200">
                          <a:solidFill>
                            <a:schemeClr val="tx1"/>
                          </a:solidFill>
                          <a:latin typeface="+mj-lt"/>
                          <a:ea typeface="+mj-ea"/>
                          <a:cs typeface="+mj-cs"/>
                        </a:rPr>
                        <a:t>2011</a:t>
                      </a:r>
                    </a:p>
                  </a:txBody>
                  <a:tcPr marL="18618" marR="18618" marT="18618" marB="0" anchor="b"/>
                </a:tc>
                <a:extLst>
                  <a:ext uri="{0D108BD9-81ED-4DB2-BD59-A6C34878D82A}">
                    <a16:rowId xmlns:a16="http://schemas.microsoft.com/office/drawing/2014/main" val="3420335697"/>
                  </a:ext>
                </a:extLst>
              </a:tr>
              <a:tr h="4812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300" kern="1200" dirty="0">
                          <a:solidFill>
                            <a:schemeClr val="tx1"/>
                          </a:solidFill>
                          <a:latin typeface="+mj-lt"/>
                          <a:ea typeface="+mj-ea"/>
                          <a:cs typeface="+mj-cs"/>
                        </a:rPr>
                        <a:t>Saudi Arabia  </a:t>
                      </a:r>
                      <a:r>
                        <a:rPr lang="ar-SA" sz="2300" kern="1200" dirty="0">
                          <a:solidFill>
                            <a:schemeClr val="tx1"/>
                          </a:solidFill>
                          <a:latin typeface="Sakkal Majalla" panose="02000000000000000000" pitchFamily="2" charset="-78"/>
                          <a:ea typeface="+mn-ea"/>
                          <a:cs typeface="Sakkal Majalla" panose="02000000000000000000" pitchFamily="2" charset="-78"/>
                        </a:rPr>
                        <a:t>المملكة العربية السعودية</a:t>
                      </a:r>
                      <a:endParaRPr lang="en-US" sz="2300" kern="1200" dirty="0">
                        <a:solidFill>
                          <a:schemeClr val="tx1"/>
                        </a:solidFill>
                        <a:latin typeface="Sakkal Majalla" panose="02000000000000000000" pitchFamily="2" charset="-78"/>
                        <a:ea typeface="+mn-ea"/>
                        <a:cs typeface="Sakkal Majalla" panose="02000000000000000000" pitchFamily="2" charset="-78"/>
                      </a:endParaRPr>
                    </a:p>
                  </a:txBody>
                  <a:tcPr marL="18618" marR="18618" marT="18618" marB="0" anchor="b"/>
                </a:tc>
                <a:tc>
                  <a:txBody>
                    <a:bodyPr/>
                    <a:lstStyle/>
                    <a:p>
                      <a:pPr algn="l" fontAlgn="b"/>
                      <a:r>
                        <a:rPr lang="en-US" sz="2300" kern="1200">
                          <a:solidFill>
                            <a:schemeClr val="tx1"/>
                          </a:solidFill>
                          <a:latin typeface="+mj-lt"/>
                          <a:ea typeface="+mj-ea"/>
                          <a:cs typeface="+mj-cs"/>
                        </a:rPr>
                        <a:t>2019</a:t>
                      </a:r>
                    </a:p>
                  </a:txBody>
                  <a:tcPr marL="18618" marR="18618" marT="18618" marB="0" anchor="b"/>
                </a:tc>
                <a:extLst>
                  <a:ext uri="{0D108BD9-81ED-4DB2-BD59-A6C34878D82A}">
                    <a16:rowId xmlns:a16="http://schemas.microsoft.com/office/drawing/2014/main" val="3547680262"/>
                  </a:ext>
                </a:extLst>
              </a:tr>
              <a:tr h="4812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300" kern="1200" dirty="0">
                          <a:solidFill>
                            <a:schemeClr val="tx1"/>
                          </a:solidFill>
                          <a:latin typeface="+mj-lt"/>
                          <a:ea typeface="+mj-ea"/>
                          <a:cs typeface="+mj-cs"/>
                        </a:rPr>
                        <a:t>Tunisia </a:t>
                      </a:r>
                      <a:r>
                        <a:rPr lang="ar-SA" sz="2300" kern="1200" dirty="0">
                          <a:solidFill>
                            <a:schemeClr val="tx1"/>
                          </a:solidFill>
                          <a:latin typeface="Sakkal Majalla" panose="02000000000000000000" pitchFamily="2" charset="-78"/>
                          <a:ea typeface="+mn-ea"/>
                          <a:cs typeface="Sakkal Majalla" panose="02000000000000000000" pitchFamily="2" charset="-78"/>
                        </a:rPr>
                        <a:t>تونس</a:t>
                      </a:r>
                      <a:endParaRPr lang="en-US" sz="2300" kern="1200" dirty="0">
                        <a:solidFill>
                          <a:schemeClr val="tx1"/>
                        </a:solidFill>
                        <a:latin typeface="Sakkal Majalla" panose="02000000000000000000" pitchFamily="2" charset="-78"/>
                        <a:ea typeface="+mn-ea"/>
                        <a:cs typeface="Sakkal Majalla" panose="02000000000000000000" pitchFamily="2" charset="-78"/>
                      </a:endParaRPr>
                    </a:p>
                  </a:txBody>
                  <a:tcPr marL="18618" marR="18618" marT="18618" marB="0" anchor="b"/>
                </a:tc>
                <a:tc>
                  <a:txBody>
                    <a:bodyPr/>
                    <a:lstStyle/>
                    <a:p>
                      <a:pPr algn="l" fontAlgn="b"/>
                      <a:r>
                        <a:rPr lang="en-US" sz="2300" kern="1200">
                          <a:solidFill>
                            <a:schemeClr val="tx1"/>
                          </a:solidFill>
                          <a:latin typeface="+mj-lt"/>
                          <a:ea typeface="+mj-ea"/>
                          <a:cs typeface="+mj-cs"/>
                        </a:rPr>
                        <a:t>2021</a:t>
                      </a:r>
                    </a:p>
                  </a:txBody>
                  <a:tcPr marL="18618" marR="18618" marT="18618" marB="0" anchor="b"/>
                </a:tc>
                <a:extLst>
                  <a:ext uri="{0D108BD9-81ED-4DB2-BD59-A6C34878D82A}">
                    <a16:rowId xmlns:a16="http://schemas.microsoft.com/office/drawing/2014/main" val="4083100253"/>
                  </a:ext>
                </a:extLst>
              </a:tr>
              <a:tr h="4812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300" kern="1200" dirty="0">
                          <a:solidFill>
                            <a:schemeClr val="tx1"/>
                          </a:solidFill>
                          <a:latin typeface="+mj-lt"/>
                          <a:ea typeface="+mj-ea"/>
                          <a:cs typeface="+mj-cs"/>
                        </a:rPr>
                        <a:t>Yemen </a:t>
                      </a:r>
                      <a:r>
                        <a:rPr lang="ar-SA" sz="2300" kern="1200" dirty="0">
                          <a:solidFill>
                            <a:schemeClr val="tx1"/>
                          </a:solidFill>
                          <a:latin typeface="Sakkal Majalla" panose="02000000000000000000" pitchFamily="2" charset="-78"/>
                          <a:ea typeface="+mn-ea"/>
                          <a:cs typeface="Sakkal Majalla" panose="02000000000000000000" pitchFamily="2" charset="-78"/>
                        </a:rPr>
                        <a:t>اليمن</a:t>
                      </a:r>
                      <a:endParaRPr lang="en-US" sz="2300" kern="1200" dirty="0">
                        <a:solidFill>
                          <a:schemeClr val="tx1"/>
                        </a:solidFill>
                        <a:latin typeface="Sakkal Majalla" panose="02000000000000000000" pitchFamily="2" charset="-78"/>
                        <a:ea typeface="+mn-ea"/>
                        <a:cs typeface="Sakkal Majalla" panose="02000000000000000000" pitchFamily="2" charset="-78"/>
                      </a:endParaRPr>
                    </a:p>
                  </a:txBody>
                  <a:tcPr marL="18618" marR="18618" marT="18618" marB="0" anchor="b"/>
                </a:tc>
                <a:tc>
                  <a:txBody>
                    <a:bodyPr/>
                    <a:lstStyle/>
                    <a:p>
                      <a:pPr algn="l" fontAlgn="b"/>
                      <a:r>
                        <a:rPr lang="en-US" sz="2300" kern="1200" dirty="0">
                          <a:solidFill>
                            <a:schemeClr val="tx1"/>
                          </a:solidFill>
                          <a:latin typeface="+mj-lt"/>
                          <a:ea typeface="+mj-ea"/>
                          <a:cs typeface="+mj-cs"/>
                        </a:rPr>
                        <a:t>2011</a:t>
                      </a:r>
                    </a:p>
                  </a:txBody>
                  <a:tcPr marL="18618" marR="18618" marT="18618" marB="0" anchor="b"/>
                </a:tc>
                <a:extLst>
                  <a:ext uri="{0D108BD9-81ED-4DB2-BD59-A6C34878D82A}">
                    <a16:rowId xmlns:a16="http://schemas.microsoft.com/office/drawing/2014/main" val="4269335851"/>
                  </a:ext>
                </a:extLst>
              </a:tr>
            </a:tbl>
          </a:graphicData>
        </a:graphic>
      </p:graphicFrame>
      <p:graphicFrame>
        <p:nvGraphicFramePr>
          <p:cNvPr id="8" name="Table 3">
            <a:extLst>
              <a:ext uri="{FF2B5EF4-FFF2-40B4-BE49-F238E27FC236}">
                <a16:creationId xmlns:a16="http://schemas.microsoft.com/office/drawing/2014/main" id="{30020E11-C8D8-40DA-90CD-585515C13B13}"/>
              </a:ext>
            </a:extLst>
          </p:cNvPr>
          <p:cNvGraphicFramePr>
            <a:graphicFrameLocks noGrp="1"/>
          </p:cNvGraphicFramePr>
          <p:nvPr>
            <p:extLst>
              <p:ext uri="{D42A27DB-BD31-4B8C-83A1-F6EECF244321}">
                <p14:modId xmlns:p14="http://schemas.microsoft.com/office/powerpoint/2010/main" val="1387956959"/>
              </p:ext>
            </p:extLst>
          </p:nvPr>
        </p:nvGraphicFramePr>
        <p:xfrm>
          <a:off x="5524123" y="993166"/>
          <a:ext cx="6553200" cy="1531938"/>
        </p:xfrm>
        <a:graphic>
          <a:graphicData uri="http://schemas.openxmlformats.org/drawingml/2006/table">
            <a:tbl>
              <a:tblPr firstRow="1" bandRow="1">
                <a:tableStyleId>{2D5ABB26-0587-4C30-8999-92F81FD0307C}</a:tableStyleId>
              </a:tblPr>
              <a:tblGrid>
                <a:gridCol w="6553200">
                  <a:extLst>
                    <a:ext uri="{9D8B030D-6E8A-4147-A177-3AD203B41FA5}">
                      <a16:colId xmlns:a16="http://schemas.microsoft.com/office/drawing/2014/main" val="3590588811"/>
                    </a:ext>
                  </a:extLst>
                </a:gridCol>
              </a:tblGrid>
              <a:tr h="1531938">
                <a:tc>
                  <a:txBody>
                    <a:bodyPr/>
                    <a:lstStyle/>
                    <a:p>
                      <a:pPr algn="r" rtl="1"/>
                      <a:r>
                        <a:rPr lang="ar-SA" sz="3200" kern="1200" dirty="0">
                          <a:solidFill>
                            <a:schemeClr val="tx1"/>
                          </a:solidFill>
                          <a:effectLst/>
                          <a:latin typeface="Sakkal Majalla" panose="02000000000000000000" pitchFamily="2" charset="-78"/>
                          <a:cs typeface="Sakkal Majalla" panose="02000000000000000000" pitchFamily="2" charset="-78"/>
                        </a:rPr>
                        <a:t>تقييم مهارات القراءة في الصفوف المبكرة (</a:t>
                      </a:r>
                      <a:r>
                        <a:rPr lang="en-US" sz="3200" dirty="0">
                          <a:solidFill>
                            <a:schemeClr val="tx1"/>
                          </a:solidFill>
                          <a:latin typeface="Sakkal Majalla" panose="02000000000000000000" pitchFamily="2" charset="-78"/>
                          <a:cs typeface="Sakkal Majalla" panose="02000000000000000000" pitchFamily="2" charset="-78"/>
                        </a:rPr>
                        <a:t>EGRA</a:t>
                      </a:r>
                      <a:r>
                        <a:rPr lang="ar-SA" sz="3200" kern="1200" dirty="0">
                          <a:solidFill>
                            <a:schemeClr val="tx1"/>
                          </a:solidFill>
                          <a:effectLst/>
                          <a:latin typeface="Sakkal Majalla" panose="02000000000000000000" pitchFamily="2" charset="-78"/>
                          <a:cs typeface="Sakkal Majalla" panose="02000000000000000000" pitchFamily="2" charset="-78"/>
                        </a:rPr>
                        <a:t>) </a:t>
                      </a:r>
                      <a:r>
                        <a:rPr lang="ar-SA" sz="3000" dirty="0">
                          <a:solidFill>
                            <a:schemeClr val="tx1"/>
                          </a:solidFill>
                          <a:latin typeface="Sakkal Majalla" panose="02000000000000000000" pitchFamily="2" charset="-78"/>
                          <a:cs typeface="Sakkal Majalla" panose="02000000000000000000" pitchFamily="2" charset="-78"/>
                        </a:rPr>
                        <a:t>في منطقة الشرق الأوسط وشمال أفريقيا</a:t>
                      </a:r>
                      <a:endParaRPr lang="en-US" sz="3000" dirty="0">
                        <a:solidFill>
                          <a:schemeClr val="tx1"/>
                        </a:solidFill>
                        <a:latin typeface="Sakkal Majalla" panose="02000000000000000000" pitchFamily="2" charset="-78"/>
                        <a:cs typeface="Sakkal Majalla" panose="02000000000000000000" pitchFamily="2" charset="-78"/>
                      </a:endParaRPr>
                    </a:p>
                  </a:txBody>
                  <a:tcPr marL="98680" marR="98680" marT="49340" marB="49340"/>
                </a:tc>
                <a:extLst>
                  <a:ext uri="{0D108BD9-81ED-4DB2-BD59-A6C34878D82A}">
                    <a16:rowId xmlns:a16="http://schemas.microsoft.com/office/drawing/2014/main" val="3485954914"/>
                  </a:ext>
                </a:extLst>
              </a:tr>
            </a:tbl>
          </a:graphicData>
        </a:graphic>
      </p:graphicFrame>
    </p:spTree>
    <p:extLst>
      <p:ext uri="{BB962C8B-B14F-4D97-AF65-F5344CB8AC3E}">
        <p14:creationId xmlns:p14="http://schemas.microsoft.com/office/powerpoint/2010/main" val="1869933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14 WB Treasury Slide Deck">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AD 2 TF_CM_presentation_06-13-16.potx [Read-Only]" id="{8C1C11AB-C3EA-4FF7-8DA1-8D23642DD0EB}" vid="{75D1FA42-38EA-4F14-943E-55A49C4B27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11735</TotalTime>
  <Words>1845</Words>
  <Application>Microsoft Office PowerPoint</Application>
  <PresentationFormat>Widescreen</PresentationFormat>
  <Paragraphs>423</Paragraphs>
  <Slides>13</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DengXian</vt:lpstr>
      <vt:lpstr>Andes ExtraLight</vt:lpstr>
      <vt:lpstr>Arial</vt:lpstr>
      <vt:lpstr>Arial Bold</vt:lpstr>
      <vt:lpstr>Calibri</vt:lpstr>
      <vt:lpstr>Calibri Light</vt:lpstr>
      <vt:lpstr>Sabon-Roman</vt:lpstr>
      <vt:lpstr>Sakkal Majalla</vt:lpstr>
      <vt:lpstr>Symbol</vt:lpstr>
      <vt:lpstr>Trebuchet MS</vt:lpstr>
      <vt:lpstr>Wingdings</vt:lpstr>
      <vt:lpstr>Office Theme</vt:lpstr>
      <vt:lpstr>2014 WB Treasury Slide Deck</vt:lpstr>
      <vt:lpstr>PowerPoint Presentation</vt:lpstr>
      <vt:lpstr>Outline</vt:lpstr>
      <vt:lpstr>Overview</vt:lpstr>
      <vt:lpstr>1. Why assess Arabic literacy?</vt:lpstr>
      <vt:lpstr>Student assessment is essential to learning</vt:lpstr>
      <vt:lpstr>2. Large-scale student assessments in MENA</vt:lpstr>
      <vt:lpstr>Despite increasing participation in international and national assessments, gaps remain, especially in fragile and conflict affected countries</vt:lpstr>
      <vt:lpstr>PowerPoint Presentation</vt:lpstr>
      <vt:lpstr>Several MENA countries have used EGRA to assess Arabic literacy  استخدمت عدة بلدان في منطقة الشرق الأوسط وشمال أفريقيا تقييم القراءة في الصفوف المبكرة (EGRA) لتقييم مستوى الكتابة والقراءة باللغة العربية.  In a few cases, results from EGRAs have been used to determine effectiveness and scalability of small-scale reading interventions (e.g., in Egypt and Jordan)  استُخدِمت النتائج المستنبطة من تقييم مهارات القراءة في الصفوف المبكرة في حالات قليلة لتحديد فاعلية التدخلات المحدودة النطاق في القراءة وتحديد إمكانية التوسع في تطبيقها (كما حدث في مصر والأردن).  Some countries are now looking to develop short screening checks for early warning  تبحث بعض البلدان حالياً في تطوير اختبارات قصيرة لأغراض الإنذار المبكر</vt:lpstr>
      <vt:lpstr>MENA teachers place a lot of emphasis on classroom assessments, </vt:lpstr>
      <vt:lpstr>But classroom assessments are often ineffective and based on outdated pedagogical practices, focusing on students’ promotion and retention with less emphasis on improving instruction or making judgement about teachers’ effectiveness</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Elsayed</dc:creator>
  <cp:lastModifiedBy>Osama Mohamed Abdel-Hameed Aly</cp:lastModifiedBy>
  <cp:revision>47</cp:revision>
  <dcterms:created xsi:type="dcterms:W3CDTF">2022-03-15T18:36:28Z</dcterms:created>
  <dcterms:modified xsi:type="dcterms:W3CDTF">2022-03-29T09:54:02Z</dcterms:modified>
</cp:coreProperties>
</file>